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66" r:id="rId3"/>
    <p:sldId id="277" r:id="rId4"/>
    <p:sldId id="278" r:id="rId5"/>
    <p:sldId id="279" r:id="rId6"/>
    <p:sldId id="280" r:id="rId7"/>
    <p:sldId id="257" r:id="rId8"/>
    <p:sldId id="267" r:id="rId9"/>
    <p:sldId id="281" r:id="rId10"/>
    <p:sldId id="282" r:id="rId11"/>
    <p:sldId id="260" r:id="rId12"/>
    <p:sldId id="262" r:id="rId13"/>
    <p:sldId id="265" r:id="rId14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FF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Közepesen sötét stílus 4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956" autoAdjust="0"/>
  </p:normalViewPr>
  <p:slideViewPr>
    <p:cSldViewPr>
      <p:cViewPr varScale="1">
        <p:scale>
          <a:sx n="88" d="100"/>
          <a:sy n="88" d="100"/>
        </p:scale>
        <p:origin x="219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DF815BD-BD0C-470F-BF85-26D0595D1479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  <a:endParaRPr lang="en-US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F95B4DC-C5AF-4224-B90C-1409D7ACAD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25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4580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A7C0AC-6FA3-4874-A1C3-B0CA6BCCE3A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725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baseline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95B4DC-C5AF-4224-B90C-1409D7ACAD4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65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2772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3159B9-02A5-4974-9BBF-8288702DB6B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608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5844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82B56-11CA-4DF7-8183-849F89315DE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906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6868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9FE71E-3FC8-45A8-9607-219A99E58B2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715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5604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02CB59-CF1F-43D2-9164-C5543716C29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364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95B4DC-C5AF-4224-B90C-1409D7ACAD4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29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379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E33DD7-28D1-4AFF-BC6A-7831D8BD1A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43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379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E33DD7-28D1-4AFF-BC6A-7831D8BD1A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40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379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E33DD7-28D1-4AFF-BC6A-7831D8BD1A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954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6628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1DD9B8-7DE3-4DFC-B51F-402465774E6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28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dirty="0"/>
          </a:p>
        </p:txBody>
      </p:sp>
      <p:sp>
        <p:nvSpPr>
          <p:cNvPr id="27652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FD42F2-84AA-4F36-8BEE-B4036B4C2D0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389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95B4DC-C5AF-4224-B90C-1409D7ACAD4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60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erékszögű háromszög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Csoportba foglalás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Szabadkézi sokszög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Szabadkézi sokszög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Szabadkézi sokszög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Egyenes összekötő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11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59B46D0-B63F-475B-9D7E-9C9F88304297}" type="datetimeFigureOut">
              <a:rPr lang="hu-HU"/>
              <a:pPr>
                <a:defRPr/>
              </a:pPr>
              <a:t>2025. 03. 13.</a:t>
            </a:fld>
            <a:endParaRPr lang="hu-HU"/>
          </a:p>
        </p:txBody>
      </p:sp>
      <p:sp>
        <p:nvSpPr>
          <p:cNvPr id="12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13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D5639BD-E491-46CE-9EBE-E14A3C5FA9A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4A1EE-B6B3-4687-AD64-4C4CF369EC91}" type="datetimeFigureOut">
              <a:rPr lang="hu-HU"/>
              <a:pPr>
                <a:defRPr/>
              </a:pPr>
              <a:t>2025. 03. 13.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9C5B6-7D13-4941-80F7-6A5DAF40E1F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1BD64-7171-41C9-839F-2F5564F58802}" type="datetimeFigureOut">
              <a:rPr lang="hu-HU"/>
              <a:pPr>
                <a:defRPr/>
              </a:pPr>
              <a:t>2025. 03. 13.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39F83-C7D6-410E-B6FF-D791B6281B7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CD70D-8E9C-4343-B97E-B365D9D74364}" type="datetimeFigureOut">
              <a:rPr lang="hu-HU"/>
              <a:pPr>
                <a:defRPr/>
              </a:pPr>
              <a:t>2025. 03. 13.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AD69F-BD8B-4A8C-B08B-E764D677F7B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ávnyíl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ávnyíl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70712B-8442-4291-8966-E86A4DDD62C8}" type="datetimeFigureOut">
              <a:rPr lang="hu-HU"/>
              <a:pPr>
                <a:defRPr/>
              </a:pPr>
              <a:t>2025. 03. 13.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8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2905FD-11C4-4C53-A16C-D3F32BAA064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DC3CCC-66F4-496A-9353-B3405DED7ACB}" type="datetimeFigureOut">
              <a:rPr lang="hu-HU"/>
              <a:pPr>
                <a:defRPr/>
              </a:pPr>
              <a:t>2025. 03. 13.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B05EA3-B8D0-45E0-86E8-CA9B76238C9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EF6EC9-52FE-4F46-838C-46632E78723C}" type="datetimeFigureOut">
              <a:rPr lang="hu-HU"/>
              <a:pPr>
                <a:defRPr/>
              </a:pPr>
              <a:t>2025. 03. 13.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EE8182-6E46-40CA-84A4-A40D703F8A7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6076CC-2E02-4958-8E9F-A5EEDC1A1E9D}" type="datetimeFigureOut">
              <a:rPr lang="hu-HU"/>
              <a:pPr>
                <a:defRPr/>
              </a:pPr>
              <a:t>2025. 03. 13.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106787-4B69-4E79-A3AF-21817FEAD46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12EC5-5EA3-4DD0-A905-901FB28D6AA5}" type="datetimeFigureOut">
              <a:rPr lang="hu-HU"/>
              <a:pPr>
                <a:defRPr/>
              </a:pPr>
              <a:t>2025. 03. 13.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E6DFE-6458-4403-BECB-A0B1635E33D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4F54EE-C1A4-4C8C-93AA-D3CF7DD183A0}" type="datetimeFigureOut">
              <a:rPr lang="hu-HU"/>
              <a:pPr>
                <a:defRPr/>
              </a:pPr>
              <a:t>2025. 03. 13.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97EF51-BC1B-49CE-8F37-BFE159CF968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abadkézi sokszög 10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zabadkézi sokszög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Derékszögű háromszög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Egyenes összekötő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ávnyíl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ávnyíl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1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35E5ABC-D084-4057-B9B4-4DBA56AB8EC9}" type="datetimeFigureOut">
              <a:rPr lang="hu-HU"/>
              <a:pPr>
                <a:defRPr/>
              </a:pPr>
              <a:t>2025. 03. 13.</a:t>
            </a:fld>
            <a:endParaRPr lang="hu-HU"/>
          </a:p>
        </p:txBody>
      </p:sp>
      <p:sp>
        <p:nvSpPr>
          <p:cNvPr id="12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13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7E31084-702B-458E-AA42-3306F07628F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2057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D0B06AC-4916-4B46-A466-003795F74361}" type="datetimeFigureOut">
              <a:rPr lang="hu-HU"/>
              <a:pPr>
                <a:defRPr/>
              </a:pPr>
              <a:t>2025. 03. 13.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FBE4C29-C7EC-4A70-A15A-C790FFEFE11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7" r:id="rId2"/>
    <p:sldLayoutId id="2147483792" r:id="rId3"/>
    <p:sldLayoutId id="2147483793" r:id="rId4"/>
    <p:sldLayoutId id="2147483794" r:id="rId5"/>
    <p:sldLayoutId id="2147483795" r:id="rId6"/>
    <p:sldLayoutId id="2147483788" r:id="rId7"/>
    <p:sldLayoutId id="2147483796" r:id="rId8"/>
    <p:sldLayoutId id="2147483797" r:id="rId9"/>
    <p:sldLayoutId id="2147483789" r:id="rId10"/>
    <p:sldLayoutId id="214748379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éptalálat a következőre: „business english”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996953"/>
            <a:ext cx="3312368" cy="215303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29566" y="188640"/>
            <a:ext cx="7772400" cy="1800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u-HU" dirty="0"/>
              <a:t>Business English </a:t>
            </a:r>
            <a:r>
              <a:rPr lang="hu-HU" dirty="0" err="1"/>
              <a:t>Specialization</a:t>
            </a:r>
            <a:endParaRPr lang="en-US" dirty="0"/>
          </a:p>
        </p:txBody>
      </p:sp>
      <p:sp>
        <p:nvSpPr>
          <p:cNvPr id="4" name="Alcím 3"/>
          <p:cNvSpPr>
            <a:spLocks noGrp="1"/>
          </p:cNvSpPr>
          <p:nvPr>
            <p:ph type="subTitle" idx="1"/>
          </p:nvPr>
        </p:nvSpPr>
        <p:spPr>
          <a:xfrm>
            <a:off x="971600" y="5445224"/>
            <a:ext cx="7772400" cy="1199704"/>
          </a:xfrm>
        </p:spPr>
        <p:txBody>
          <a:bodyPr/>
          <a:lstStyle/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75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798166"/>
              </p:ext>
            </p:extLst>
          </p:nvPr>
        </p:nvGraphicFramePr>
        <p:xfrm>
          <a:off x="611560" y="2060848"/>
          <a:ext cx="7931224" cy="32440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3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4459">
                <a:tc>
                  <a:txBody>
                    <a:bodyPr/>
                    <a:lstStyle/>
                    <a:p>
                      <a:pPr algn="l"/>
                      <a:endParaRPr lang="hu-HU" sz="2800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75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kern="1200" dirty="0">
                          <a:effectLst/>
                        </a:rPr>
                        <a:t>Introduction to Information Technology</a:t>
                      </a:r>
                      <a:endParaRPr lang="hu-HU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4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kern="1200" dirty="0">
                          <a:effectLst/>
                        </a:rPr>
                        <a:t>Special Topics in Writing</a:t>
                      </a:r>
                      <a:endParaRPr lang="hu-HU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75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2800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000" dirty="0" err="1"/>
              <a:t>Additional</a:t>
            </a:r>
            <a:r>
              <a:rPr lang="hu-HU" sz="4000" dirty="0"/>
              <a:t> </a:t>
            </a:r>
            <a:r>
              <a:rPr lang="hu-HU" sz="4000" dirty="0" err="1"/>
              <a:t>topics</a:t>
            </a:r>
            <a:r>
              <a:rPr lang="hu-HU" sz="4000" dirty="0"/>
              <a:t> </a:t>
            </a:r>
            <a:br>
              <a:rPr lang="hu-HU" sz="4000" dirty="0"/>
            </a:br>
            <a:r>
              <a:rPr lang="hu-HU" sz="4000" dirty="0"/>
              <a:t>(</a:t>
            </a:r>
            <a:r>
              <a:rPr lang="hu-HU" sz="4000" dirty="0" err="1"/>
              <a:t>occasionally</a:t>
            </a:r>
            <a:r>
              <a:rPr lang="hu-HU" sz="4000" dirty="0"/>
              <a:t> </a:t>
            </a:r>
            <a:r>
              <a:rPr lang="hu-HU" sz="4000" dirty="0" err="1"/>
              <a:t>available</a:t>
            </a:r>
            <a:r>
              <a:rPr lang="hu-HU" sz="4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5263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 err="1"/>
              <a:t>Instructors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all</a:t>
            </a:r>
            <a:r>
              <a:rPr lang="hu-HU" dirty="0"/>
              <a:t> </a:t>
            </a:r>
            <a:r>
              <a:rPr lang="hu-HU" dirty="0" err="1"/>
              <a:t>three</a:t>
            </a:r>
            <a:r>
              <a:rPr lang="hu-HU" dirty="0"/>
              <a:t> </a:t>
            </a:r>
            <a:r>
              <a:rPr lang="hu-HU" dirty="0" err="1"/>
              <a:t>departments</a:t>
            </a:r>
            <a:r>
              <a:rPr lang="hu-HU" dirty="0"/>
              <a:t> of IEAS </a:t>
            </a:r>
            <a:r>
              <a:rPr lang="hu-HU" dirty="0" err="1"/>
              <a:t>teach</a:t>
            </a:r>
            <a:r>
              <a:rPr lang="hu-HU" dirty="0"/>
              <a:t> in </a:t>
            </a:r>
            <a:r>
              <a:rPr lang="hu-HU" dirty="0" err="1"/>
              <a:t>this</a:t>
            </a:r>
            <a:r>
              <a:rPr lang="hu-HU" dirty="0"/>
              <a:t> </a:t>
            </a:r>
            <a:r>
              <a:rPr lang="hu-HU" dirty="0" err="1"/>
              <a:t>specializaton</a:t>
            </a:r>
            <a:r>
              <a:rPr lang="hu-HU" dirty="0"/>
              <a:t>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hu-HU" dirty="0"/>
          </a:p>
          <a:p>
            <a:pPr marL="454025" indent="-363538" eaLnBrk="1" fontAlgn="auto" hangingPunct="1">
              <a:spcAft>
                <a:spcPts val="0"/>
              </a:spcAft>
              <a:buFont typeface="Wingdings 2"/>
              <a:buChar char="Ì"/>
              <a:defRPr/>
            </a:pPr>
            <a:r>
              <a:rPr lang="hu-HU" dirty="0" err="1"/>
              <a:t>Classes</a:t>
            </a:r>
            <a:r>
              <a:rPr lang="hu-HU" dirty="0"/>
              <a:t> and </a:t>
            </a:r>
            <a:r>
              <a:rPr lang="hu-HU" dirty="0" err="1"/>
              <a:t>talks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representatives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corporate</a:t>
            </a:r>
            <a:r>
              <a:rPr lang="hu-HU" dirty="0"/>
              <a:t> </a:t>
            </a:r>
            <a:r>
              <a:rPr lang="hu-HU" dirty="0" err="1"/>
              <a:t>world</a:t>
            </a:r>
            <a:r>
              <a:rPr lang="hu-HU" dirty="0"/>
              <a:t> (</a:t>
            </a:r>
            <a:r>
              <a:rPr lang="hu-HU" dirty="0" err="1"/>
              <a:t>e.g</a:t>
            </a:r>
            <a:r>
              <a:rPr lang="hu-HU" dirty="0"/>
              <a:t>. IT </a:t>
            </a:r>
            <a:r>
              <a:rPr lang="hu-HU" dirty="0" err="1"/>
              <a:t>Services</a:t>
            </a:r>
            <a:r>
              <a:rPr lang="hu-HU" dirty="0"/>
              <a:t>,  BT, NI, TEVA, </a:t>
            </a:r>
            <a:r>
              <a:rPr lang="hu-HU" dirty="0" err="1"/>
              <a:t>Transcosmos</a:t>
            </a:r>
            <a:r>
              <a:rPr lang="hu-HU" dirty="0"/>
              <a:t>, </a:t>
            </a:r>
            <a:r>
              <a:rPr lang="hu-HU" dirty="0" err="1"/>
              <a:t>Cloudagents</a:t>
            </a:r>
            <a:r>
              <a:rPr lang="hu-HU" dirty="0"/>
              <a:t>, </a:t>
            </a:r>
            <a:r>
              <a:rPr lang="hu-HU" dirty="0" err="1"/>
              <a:t>Flowserve</a:t>
            </a:r>
            <a:r>
              <a:rPr lang="hu-HU" dirty="0"/>
              <a:t>, </a:t>
            </a:r>
            <a:r>
              <a:rPr lang="hu-HU" dirty="0" err="1"/>
              <a:t>Diehl</a:t>
            </a:r>
            <a:r>
              <a:rPr lang="hu-HU" dirty="0"/>
              <a:t> </a:t>
            </a:r>
            <a:r>
              <a:rPr lang="hu-HU" dirty="0" err="1"/>
              <a:t>Aviation</a:t>
            </a:r>
            <a:r>
              <a:rPr lang="hu-HU" dirty="0"/>
              <a:t>)</a:t>
            </a:r>
          </a:p>
          <a:p>
            <a:pPr marL="90487" indent="0" eaLnBrk="1" fontAlgn="auto" hangingPunct="1">
              <a:spcAft>
                <a:spcPts val="0"/>
              </a:spcAft>
              <a:buNone/>
              <a:defRPr/>
            </a:pPr>
            <a:endParaRPr lang="hu-HU" sz="2800" dirty="0"/>
          </a:p>
          <a:p>
            <a:pPr marL="454025" indent="-363538" eaLnBrk="1" fontAlgn="auto" hangingPunct="1">
              <a:spcAft>
                <a:spcPts val="0"/>
              </a:spcAft>
              <a:buFont typeface="Wingdings 2"/>
              <a:buChar char="Ì"/>
              <a:defRPr/>
            </a:pPr>
            <a:endParaRPr lang="hu-HU" dirty="0"/>
          </a:p>
          <a:p>
            <a:pPr marL="454025" indent="-363538" eaLnBrk="1" fontAlgn="auto" hangingPunct="1">
              <a:spcAft>
                <a:spcPts val="0"/>
              </a:spcAft>
              <a:buFont typeface="Wingdings 2"/>
              <a:buChar char="Ì"/>
              <a:defRPr/>
            </a:pPr>
            <a:endParaRPr lang="en-US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err="1"/>
              <a:t>Instructors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14288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u-HU" b="1" dirty="0" err="1"/>
              <a:t>Positions</a:t>
            </a:r>
            <a:r>
              <a:rPr lang="hu-HU" b="1" dirty="0"/>
              <a:t> </a:t>
            </a:r>
            <a:r>
              <a:rPr lang="hu-HU" b="1" dirty="0" err="1"/>
              <a:t>held</a:t>
            </a:r>
            <a:r>
              <a:rPr lang="hu-HU" b="1" dirty="0"/>
              <a:t> </a:t>
            </a:r>
            <a:r>
              <a:rPr lang="hu-HU" b="1" dirty="0" err="1"/>
              <a:t>by</a:t>
            </a:r>
            <a:r>
              <a:rPr lang="hu-HU" b="1" dirty="0"/>
              <a:t> </a:t>
            </a:r>
            <a:r>
              <a:rPr lang="hu-HU" b="1" dirty="0" err="1"/>
              <a:t>our</a:t>
            </a:r>
            <a:r>
              <a:rPr lang="hu-HU" b="1" dirty="0"/>
              <a:t> </a:t>
            </a:r>
            <a:r>
              <a:rPr lang="hu-HU" b="1"/>
              <a:t>alumni:</a:t>
            </a:r>
            <a:endParaRPr lang="hu-HU" b="1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hu-HU" sz="14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/>
              <a:t>HR team </a:t>
            </a:r>
            <a:r>
              <a:rPr lang="hu-HU" dirty="0" err="1"/>
              <a:t>leader</a:t>
            </a:r>
            <a:r>
              <a:rPr lang="hu-HU" dirty="0"/>
              <a:t> (IT </a:t>
            </a:r>
            <a:r>
              <a:rPr lang="hu-HU" dirty="0" err="1"/>
              <a:t>Services</a:t>
            </a:r>
            <a:r>
              <a:rPr lang="hu-HU" dirty="0"/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/>
              <a:t>Business </a:t>
            </a:r>
            <a:r>
              <a:rPr lang="hu-HU" dirty="0" err="1"/>
              <a:t>analyst</a:t>
            </a:r>
            <a:r>
              <a:rPr lang="hu-HU" dirty="0"/>
              <a:t> (IT </a:t>
            </a:r>
            <a:r>
              <a:rPr lang="hu-HU" dirty="0" err="1"/>
              <a:t>Services</a:t>
            </a:r>
            <a:r>
              <a:rPr lang="hu-HU" dirty="0"/>
              <a:t>, National Instruments)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/>
              <a:t>Head of service </a:t>
            </a:r>
            <a:r>
              <a:rPr lang="hu-HU" dirty="0" err="1"/>
              <a:t>delivery</a:t>
            </a:r>
            <a:r>
              <a:rPr lang="hu-HU" dirty="0"/>
              <a:t> unit (IT </a:t>
            </a:r>
            <a:r>
              <a:rPr lang="hu-HU" dirty="0" err="1"/>
              <a:t>Services</a:t>
            </a:r>
            <a:r>
              <a:rPr lang="hu-HU" dirty="0"/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/>
              <a:t>Business </a:t>
            </a:r>
            <a:r>
              <a:rPr lang="hu-HU" dirty="0" err="1"/>
              <a:t>operation</a:t>
            </a:r>
            <a:r>
              <a:rPr lang="hu-HU" dirty="0"/>
              <a:t> </a:t>
            </a:r>
            <a:r>
              <a:rPr lang="hu-HU" dirty="0" err="1"/>
              <a:t>consultant</a:t>
            </a:r>
            <a:r>
              <a:rPr lang="hu-HU" dirty="0"/>
              <a:t> (National Instruments)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 err="1"/>
              <a:t>Database</a:t>
            </a:r>
            <a:r>
              <a:rPr lang="hu-HU" dirty="0"/>
              <a:t> </a:t>
            </a:r>
            <a:r>
              <a:rPr lang="hu-HU" dirty="0" err="1"/>
              <a:t>administrator</a:t>
            </a:r>
            <a:r>
              <a:rPr lang="hu-HU" dirty="0"/>
              <a:t> (British Telecom)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 err="1"/>
              <a:t>Application</a:t>
            </a:r>
            <a:r>
              <a:rPr lang="hu-HU" dirty="0"/>
              <a:t> </a:t>
            </a:r>
            <a:r>
              <a:rPr lang="hu-HU" dirty="0" err="1"/>
              <a:t>administrator</a:t>
            </a:r>
            <a:r>
              <a:rPr lang="hu-HU" dirty="0"/>
              <a:t> (IT </a:t>
            </a:r>
            <a:r>
              <a:rPr lang="hu-HU" dirty="0" err="1"/>
              <a:t>Services</a:t>
            </a:r>
            <a:r>
              <a:rPr lang="hu-HU" dirty="0"/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/>
              <a:t>IT </a:t>
            </a:r>
            <a:r>
              <a:rPr lang="hu-HU" dirty="0" err="1"/>
              <a:t>helpdesk</a:t>
            </a:r>
            <a:r>
              <a:rPr lang="hu-HU" dirty="0"/>
              <a:t> </a:t>
            </a:r>
            <a:r>
              <a:rPr lang="hu-HU" dirty="0" err="1"/>
              <a:t>analyst</a:t>
            </a:r>
            <a:r>
              <a:rPr lang="hu-HU" dirty="0"/>
              <a:t> (</a:t>
            </a:r>
            <a:r>
              <a:rPr lang="hu-HU" dirty="0" err="1"/>
              <a:t>IT</a:t>
            </a:r>
            <a:r>
              <a:rPr lang="hu-HU" dirty="0"/>
              <a:t> </a:t>
            </a:r>
            <a:r>
              <a:rPr lang="hu-HU" dirty="0" err="1"/>
              <a:t>Services</a:t>
            </a:r>
            <a:r>
              <a:rPr lang="hu-HU" dirty="0"/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/>
              <a:t>Project </a:t>
            </a:r>
            <a:r>
              <a:rPr lang="hu-HU" dirty="0" err="1"/>
              <a:t>assistant</a:t>
            </a:r>
            <a:r>
              <a:rPr lang="hu-HU" dirty="0"/>
              <a:t> (IT </a:t>
            </a:r>
            <a:r>
              <a:rPr lang="hu-HU" dirty="0" err="1"/>
              <a:t>Services</a:t>
            </a:r>
            <a:r>
              <a:rPr lang="hu-HU" dirty="0"/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 err="1"/>
              <a:t>Product</a:t>
            </a:r>
            <a:r>
              <a:rPr lang="hu-HU" dirty="0"/>
              <a:t> </a:t>
            </a:r>
            <a:r>
              <a:rPr lang="hu-HU" dirty="0" err="1"/>
              <a:t>analyst</a:t>
            </a:r>
            <a:r>
              <a:rPr lang="hu-HU" dirty="0"/>
              <a:t> (NI)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hu-HU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hu-HU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err="1"/>
              <a:t>Career</a:t>
            </a:r>
            <a:r>
              <a:rPr lang="hu-HU" dirty="0"/>
              <a:t> </a:t>
            </a:r>
            <a:r>
              <a:rPr lang="hu-HU" dirty="0" err="1"/>
              <a:t>prospects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further</a:t>
            </a:r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</a:t>
            </a:r>
            <a:endParaRPr lang="hu-H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3" name="Tartalom helye 7"/>
          <p:cNvSpPr>
            <a:spLocks noGrp="1"/>
          </p:cNvSpPr>
          <p:nvPr>
            <p:ph sz="quarter" idx="1"/>
          </p:nvPr>
        </p:nvSpPr>
        <p:spPr>
          <a:xfrm>
            <a:off x="468313" y="1557338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 err="1"/>
              <a:t>Browse</a:t>
            </a:r>
            <a:r>
              <a:rPr lang="hu-HU" dirty="0"/>
              <a:t> </a:t>
            </a:r>
            <a:r>
              <a:rPr lang="hu-HU" dirty="0" err="1"/>
              <a:t>our</a:t>
            </a:r>
            <a:r>
              <a:rPr lang="hu-HU" dirty="0"/>
              <a:t> </a:t>
            </a:r>
            <a:r>
              <a:rPr lang="hu-HU" dirty="0" err="1"/>
              <a:t>website</a:t>
            </a:r>
            <a:r>
              <a:rPr lang="hu-HU" dirty="0"/>
              <a:t>: https://ieas.unideb.hu/en/business-english-specialization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 err="1"/>
              <a:t>Coordinator</a:t>
            </a:r>
            <a:r>
              <a:rPr lang="hu-HU" dirty="0"/>
              <a:t>: Attila Cserép</a:t>
            </a:r>
            <a:endParaRPr lang="hu-HU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hu-HU" dirty="0">
              <a:solidFill>
                <a:schemeClr val="tx2"/>
              </a:solidFill>
            </a:endParaRPr>
          </a:p>
        </p:txBody>
      </p:sp>
      <p:pic>
        <p:nvPicPr>
          <p:cNvPr id="2060" name="Picture 12" descr="Képtalálat a következőre: „contact me”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287069"/>
            <a:ext cx="4901780" cy="1527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hu-HU" sz="3200" dirty="0" err="1"/>
              <a:t>What</a:t>
            </a:r>
            <a:r>
              <a:rPr lang="hu-HU" sz="3200" dirty="0"/>
              <a:t> is Business English?</a:t>
            </a:r>
          </a:p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hu-HU" sz="3200" dirty="0"/>
              <a:t>Program </a:t>
            </a:r>
            <a:r>
              <a:rPr lang="hu-HU" sz="3200" dirty="0" err="1"/>
              <a:t>requirements</a:t>
            </a:r>
            <a:endParaRPr lang="hu-HU" sz="3200" dirty="0"/>
          </a:p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hu-HU" sz="3200" dirty="0" err="1"/>
              <a:t>Career</a:t>
            </a:r>
            <a:r>
              <a:rPr lang="hu-HU" sz="3200" dirty="0"/>
              <a:t> </a:t>
            </a:r>
            <a:r>
              <a:rPr lang="hu-HU" sz="3200" dirty="0" err="1"/>
              <a:t>Prospects</a:t>
            </a:r>
            <a:endParaRPr lang="hu-HU" sz="3200" dirty="0"/>
          </a:p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hu-HU" sz="3200" dirty="0" err="1"/>
              <a:t>Contact</a:t>
            </a:r>
            <a:endParaRPr lang="hu-HU" sz="32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err="1"/>
              <a:t>Overview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hu-HU" sz="3200" dirty="0"/>
              <a:t>English is a modern </a:t>
            </a:r>
            <a:r>
              <a:rPr lang="hu-HU" sz="3200" i="1" dirty="0" err="1"/>
              <a:t>lingua</a:t>
            </a:r>
            <a:r>
              <a:rPr lang="hu-HU" sz="3200" i="1" dirty="0"/>
              <a:t> franca</a:t>
            </a:r>
            <a:r>
              <a:rPr lang="hu-HU" sz="3200" dirty="0"/>
              <a:t>: a </a:t>
            </a:r>
            <a:r>
              <a:rPr lang="hu-HU" sz="3200" dirty="0" err="1"/>
              <a:t>global</a:t>
            </a:r>
            <a:r>
              <a:rPr lang="hu-HU" sz="3200" dirty="0"/>
              <a:t> </a:t>
            </a:r>
            <a:r>
              <a:rPr lang="hu-HU" sz="3200" dirty="0" err="1"/>
              <a:t>common</a:t>
            </a:r>
            <a:r>
              <a:rPr lang="hu-HU" sz="3200" dirty="0"/>
              <a:t> </a:t>
            </a:r>
            <a:r>
              <a:rPr lang="hu-HU" sz="3200" dirty="0" err="1"/>
              <a:t>language</a:t>
            </a:r>
            <a:r>
              <a:rPr lang="hu-HU" sz="3200" dirty="0"/>
              <a:t> </a:t>
            </a:r>
            <a:r>
              <a:rPr lang="hu-HU" sz="3200" dirty="0" err="1"/>
              <a:t>for</a:t>
            </a:r>
            <a:r>
              <a:rPr lang="hu-HU" sz="3200" dirty="0"/>
              <a:t> </a:t>
            </a:r>
            <a:r>
              <a:rPr lang="hu-HU" sz="3200" dirty="0" err="1"/>
              <a:t>science</a:t>
            </a:r>
            <a:r>
              <a:rPr lang="hu-HU" sz="3200" dirty="0"/>
              <a:t>, </a:t>
            </a:r>
            <a:r>
              <a:rPr lang="hu-HU" sz="3200" dirty="0" err="1"/>
              <a:t>culture</a:t>
            </a:r>
            <a:r>
              <a:rPr lang="hu-HU" sz="3200" dirty="0"/>
              <a:t>, </a:t>
            </a:r>
            <a:r>
              <a:rPr lang="hu-HU" sz="3200" dirty="0" err="1"/>
              <a:t>politics</a:t>
            </a:r>
            <a:r>
              <a:rPr lang="hu-HU" sz="3200" dirty="0"/>
              <a:t> and </a:t>
            </a:r>
            <a:r>
              <a:rPr lang="hu-HU" sz="3200" u="sng" dirty="0"/>
              <a:t>trade</a:t>
            </a:r>
            <a:r>
              <a:rPr lang="hu-HU" sz="3200" dirty="0"/>
              <a:t>.</a:t>
            </a:r>
          </a:p>
          <a:p>
            <a:pPr marL="109537" indent="0">
              <a:buNone/>
            </a:pPr>
            <a:endParaRPr lang="hu-HU" sz="3200" dirty="0"/>
          </a:p>
          <a:p>
            <a:pPr marL="109537" indent="0">
              <a:buNone/>
            </a:pPr>
            <a:r>
              <a:rPr lang="hu-HU" sz="3200" dirty="0"/>
              <a:t>”</a:t>
            </a:r>
            <a:r>
              <a:rPr lang="en-US" sz="3200" dirty="0"/>
              <a:t>Business English is the type of English used in business contexts, such as international trade, commerce, finance, insurance, banking, and many office settings.</a:t>
            </a:r>
            <a:r>
              <a:rPr lang="hu-HU" sz="3200" dirty="0"/>
              <a:t>” (</a:t>
            </a:r>
            <a:r>
              <a:rPr lang="hu-HU" sz="3200" dirty="0" err="1"/>
              <a:t>Katie</a:t>
            </a:r>
            <a:r>
              <a:rPr lang="hu-HU" sz="3200" dirty="0"/>
              <a:t> Spencer)</a:t>
            </a:r>
          </a:p>
          <a:p>
            <a:pPr marL="109537" indent="0">
              <a:buNone/>
            </a:pPr>
            <a:endParaRPr lang="hu-HU" sz="32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What</a:t>
            </a:r>
            <a:r>
              <a:rPr lang="hu-HU" dirty="0"/>
              <a:t> is Business English?</a:t>
            </a:r>
          </a:p>
        </p:txBody>
      </p:sp>
    </p:spTree>
    <p:extLst>
      <p:ext uri="{BB962C8B-B14F-4D97-AF65-F5344CB8AC3E}">
        <p14:creationId xmlns:p14="http://schemas.microsoft.com/office/powerpoint/2010/main" val="3517515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4987" indent="-457200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endParaRPr lang="hu-HU" sz="2800" dirty="0"/>
          </a:p>
          <a:p>
            <a:pPr marL="534987" indent="-457200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hu-HU" sz="2800" dirty="0" err="1"/>
              <a:t>To</a:t>
            </a:r>
            <a:r>
              <a:rPr lang="hu-HU" sz="2800" dirty="0"/>
              <a:t> </a:t>
            </a:r>
            <a:r>
              <a:rPr lang="hu-HU" sz="2800" dirty="0" err="1"/>
              <a:t>let</a:t>
            </a:r>
            <a:r>
              <a:rPr lang="hu-HU" sz="2800" dirty="0"/>
              <a:t> </a:t>
            </a:r>
            <a:r>
              <a:rPr lang="hu-HU" sz="2800" dirty="0" err="1"/>
              <a:t>you</a:t>
            </a:r>
            <a:r>
              <a:rPr lang="hu-HU" sz="2800" dirty="0"/>
              <a:t> </a:t>
            </a:r>
            <a:r>
              <a:rPr lang="hu-HU" sz="2800" dirty="0" err="1"/>
              <a:t>hear</a:t>
            </a:r>
            <a:r>
              <a:rPr lang="hu-HU" sz="2800" dirty="0"/>
              <a:t>, </a:t>
            </a:r>
            <a:r>
              <a:rPr lang="hu-HU" sz="2800" dirty="0" err="1"/>
              <a:t>read</a:t>
            </a:r>
            <a:r>
              <a:rPr lang="hu-HU" sz="2800" dirty="0"/>
              <a:t> and </a:t>
            </a:r>
            <a:r>
              <a:rPr lang="hu-HU" sz="2800" dirty="0" err="1"/>
              <a:t>productively</a:t>
            </a:r>
            <a:r>
              <a:rPr lang="hu-HU" sz="2800" dirty="0"/>
              <a:t> </a:t>
            </a:r>
            <a:r>
              <a:rPr lang="hu-HU" sz="2800" dirty="0" err="1"/>
              <a:t>use</a:t>
            </a:r>
            <a:r>
              <a:rPr lang="hu-HU" sz="2800" dirty="0"/>
              <a:t> Business English.</a:t>
            </a:r>
          </a:p>
          <a:p>
            <a:pPr marL="534987" indent="-457200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endParaRPr lang="hu-HU" sz="2800" dirty="0"/>
          </a:p>
          <a:p>
            <a:pPr marL="534987" indent="-457200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hu-HU" sz="2800" dirty="0" err="1"/>
              <a:t>To</a:t>
            </a:r>
            <a:r>
              <a:rPr lang="hu-HU" sz="2800" dirty="0"/>
              <a:t> </a:t>
            </a:r>
            <a:r>
              <a:rPr lang="en-US" sz="2800" dirty="0"/>
              <a:t>develop </a:t>
            </a:r>
            <a:r>
              <a:rPr lang="en-US" sz="2800" b="1" i="1" dirty="0"/>
              <a:t>oral and written </a:t>
            </a:r>
            <a:r>
              <a:rPr lang="hu-HU" sz="2800" b="1" i="1" dirty="0"/>
              <a:t>c</a:t>
            </a:r>
            <a:r>
              <a:rPr lang="en-US" sz="2800" b="1" i="1" dirty="0" err="1"/>
              <a:t>ommunication</a:t>
            </a:r>
            <a:r>
              <a:rPr lang="en-US" sz="2800" b="1" i="1" dirty="0"/>
              <a:t> skills </a:t>
            </a:r>
            <a:r>
              <a:rPr lang="hu-HU" sz="2800" b="1" i="1" dirty="0" err="1"/>
              <a:t>in</a:t>
            </a:r>
            <a:r>
              <a:rPr lang="hu-HU" sz="2800" b="1" i="1" dirty="0"/>
              <a:t> English </a:t>
            </a:r>
            <a:r>
              <a:rPr lang="en-US" sz="2800" dirty="0"/>
              <a:t>including </a:t>
            </a:r>
            <a:endParaRPr lang="hu-HU" sz="2800" dirty="0"/>
          </a:p>
          <a:p>
            <a:pPr marL="621348" lvl="1" indent="-256032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hu-HU" sz="2400" dirty="0"/>
              <a:t>more </a:t>
            </a:r>
            <a:r>
              <a:rPr lang="en-US" sz="2400" dirty="0"/>
              <a:t>effective business correspondence and </a:t>
            </a:r>
            <a:endParaRPr lang="hu-HU" sz="2400" dirty="0"/>
          </a:p>
          <a:p>
            <a:pPr marL="621348" lvl="1" indent="-256032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400" dirty="0"/>
              <a:t>the ability to make professional presentations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dirty="0"/>
              <a:t>The </a:t>
            </a:r>
            <a:r>
              <a:rPr lang="hu-HU" sz="3600" dirty="0" err="1"/>
              <a:t>goals</a:t>
            </a:r>
            <a:r>
              <a:rPr lang="hu-HU" sz="3600" dirty="0"/>
              <a:t> of </a:t>
            </a:r>
            <a:r>
              <a:rPr lang="hu-HU" sz="3600" dirty="0" err="1"/>
              <a:t>the</a:t>
            </a:r>
            <a:r>
              <a:rPr lang="hu-HU" sz="3600" dirty="0"/>
              <a:t> B. E. </a:t>
            </a:r>
            <a:r>
              <a:rPr lang="hu-HU" sz="3600" dirty="0" err="1"/>
              <a:t>specialization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58798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hu-HU" sz="3200" i="1" dirty="0"/>
          </a:p>
          <a:p>
            <a:pPr marL="0" indent="0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hu-HU" sz="3200" i="1" dirty="0" err="1"/>
              <a:t>To</a:t>
            </a:r>
            <a:r>
              <a:rPr lang="hu-HU" sz="3200" i="1" dirty="0"/>
              <a:t> </a:t>
            </a:r>
            <a:r>
              <a:rPr lang="en-US" sz="3200" i="1" dirty="0"/>
              <a:t>strengthen </a:t>
            </a:r>
            <a:r>
              <a:rPr lang="en-US" sz="3200" b="1" i="1" dirty="0"/>
              <a:t>interpersonal communication skills, </a:t>
            </a:r>
            <a:r>
              <a:rPr lang="en-US" sz="3200" i="1" dirty="0"/>
              <a:t>including</a:t>
            </a:r>
            <a:r>
              <a:rPr lang="en-US" sz="3200" b="1" i="1" dirty="0"/>
              <a:t> the ability to work in teams</a:t>
            </a:r>
            <a:endParaRPr lang="hu-HU" sz="3200" b="1" i="1" dirty="0"/>
          </a:p>
          <a:p>
            <a:pPr marL="0" indent="0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hu-HU" sz="3200" dirty="0"/>
          </a:p>
          <a:p>
            <a:pPr marL="0" indent="0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hu-HU" sz="3200" dirty="0" err="1"/>
              <a:t>To</a:t>
            </a:r>
            <a:r>
              <a:rPr lang="hu-HU" sz="3200" dirty="0"/>
              <a:t> </a:t>
            </a:r>
            <a:r>
              <a:rPr lang="en-US" sz="3200" dirty="0"/>
              <a:t>have a </a:t>
            </a:r>
            <a:r>
              <a:rPr lang="en-US" sz="3200" b="1" i="1" dirty="0"/>
              <a:t>sound understanding of key concepts in business and economics</a:t>
            </a:r>
            <a:endParaRPr lang="hu-HU" sz="3200" b="1" i="1" dirty="0"/>
          </a:p>
          <a:p>
            <a:pPr marL="0" indent="0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en-US" sz="3200" b="1" i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dirty="0"/>
              <a:t>The </a:t>
            </a:r>
            <a:r>
              <a:rPr lang="hu-HU" sz="3600" dirty="0" err="1"/>
              <a:t>goals</a:t>
            </a:r>
            <a:r>
              <a:rPr lang="hu-HU" sz="3600" dirty="0"/>
              <a:t> of </a:t>
            </a:r>
            <a:r>
              <a:rPr lang="hu-HU" sz="3600" dirty="0" err="1"/>
              <a:t>the</a:t>
            </a:r>
            <a:r>
              <a:rPr lang="hu-HU" sz="3600" dirty="0"/>
              <a:t> B. E. </a:t>
            </a:r>
            <a:r>
              <a:rPr lang="hu-HU" sz="3600" dirty="0" err="1"/>
              <a:t>specialization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72252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46856" y="1495326"/>
            <a:ext cx="8229600" cy="4525962"/>
          </a:xfrm>
        </p:spPr>
        <p:txBody>
          <a:bodyPr>
            <a:normAutofit/>
          </a:bodyPr>
          <a:lstStyle/>
          <a:p>
            <a:pPr marL="7938" indent="-7938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hu-HU" sz="3200" b="1" i="1" dirty="0"/>
          </a:p>
          <a:p>
            <a:pPr marL="7938" indent="-7938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hu-HU" sz="3200" dirty="0"/>
          </a:p>
          <a:p>
            <a:pPr marL="7938" indent="-7938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hu-HU" sz="3200" dirty="0" err="1"/>
              <a:t>To</a:t>
            </a:r>
            <a:r>
              <a:rPr lang="hu-HU" sz="3200" dirty="0"/>
              <a:t> </a:t>
            </a:r>
            <a:r>
              <a:rPr lang="en-US" sz="3200" b="1" i="1" dirty="0"/>
              <a:t>improve your chances of </a:t>
            </a:r>
            <a:r>
              <a:rPr lang="hu-HU" sz="3200" b="1" i="1" dirty="0" err="1"/>
              <a:t>getting</a:t>
            </a:r>
            <a:r>
              <a:rPr lang="en-US" sz="3200" b="1" i="1" dirty="0"/>
              <a:t> a </a:t>
            </a:r>
            <a:r>
              <a:rPr lang="hu-HU" sz="3200" b="1" i="1" dirty="0" err="1"/>
              <a:t>fine</a:t>
            </a:r>
            <a:r>
              <a:rPr lang="en-US" sz="3200" b="1" i="1" dirty="0"/>
              <a:t> job</a:t>
            </a:r>
            <a:endParaRPr lang="hu-HU" sz="3200" dirty="0"/>
          </a:p>
          <a:p>
            <a:pPr marL="7938" indent="-7938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en-US" sz="3200" b="1" i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dirty="0"/>
              <a:t>The </a:t>
            </a:r>
            <a:r>
              <a:rPr lang="hu-HU" sz="3600" dirty="0" err="1"/>
              <a:t>goals</a:t>
            </a:r>
            <a:r>
              <a:rPr lang="hu-HU" sz="3600" dirty="0"/>
              <a:t> of </a:t>
            </a:r>
            <a:r>
              <a:rPr lang="hu-HU" sz="3600" dirty="0" err="1"/>
              <a:t>the</a:t>
            </a:r>
            <a:r>
              <a:rPr lang="hu-HU" sz="3600" dirty="0"/>
              <a:t> B. E. </a:t>
            </a:r>
            <a:r>
              <a:rPr lang="hu-HU" sz="3600" dirty="0" err="1"/>
              <a:t>specialization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40514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306887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/>
              <a:t>3 </a:t>
            </a:r>
            <a:r>
              <a:rPr lang="hu-HU" dirty="0" err="1"/>
              <a:t>lectures</a:t>
            </a:r>
            <a:r>
              <a:rPr lang="hu-HU" dirty="0"/>
              <a:t> (15 </a:t>
            </a:r>
            <a:r>
              <a:rPr lang="hu-HU" dirty="0" err="1"/>
              <a:t>credits</a:t>
            </a:r>
            <a:r>
              <a:rPr lang="hu-HU" dirty="0"/>
              <a:t>)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hu-HU" sz="27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/>
              <a:t>10 </a:t>
            </a:r>
            <a:r>
              <a:rPr lang="hu-HU" dirty="0" err="1"/>
              <a:t>seminars</a:t>
            </a:r>
            <a:r>
              <a:rPr lang="hu-HU" dirty="0"/>
              <a:t> (30 </a:t>
            </a:r>
            <a:r>
              <a:rPr lang="hu-HU" dirty="0" err="1"/>
              <a:t>credits</a:t>
            </a:r>
            <a:r>
              <a:rPr lang="hu-HU" dirty="0"/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hu-HU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/>
              <a:t>Module closing exam (</a:t>
            </a:r>
            <a:r>
              <a:rPr lang="hu-HU" dirty="0"/>
              <a:t>5 </a:t>
            </a:r>
            <a:r>
              <a:rPr lang="hu-HU" dirty="0" err="1"/>
              <a:t>credits</a:t>
            </a:r>
            <a:r>
              <a:rPr lang="hu-HU" dirty="0"/>
              <a:t>)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hu-HU" b="1" dirty="0">
              <a:solidFill>
                <a:schemeClr val="accent1">
                  <a:lumMod val="75000"/>
                </a:schemeClr>
              </a:solidFill>
              <a:sym typeface="Wingdings"/>
            </a:endParaRPr>
          </a:p>
          <a:p>
            <a:pPr marL="365760" indent="-256032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u-HU" b="1" dirty="0">
                <a:solidFill>
                  <a:schemeClr val="accent1">
                    <a:lumMod val="75000"/>
                  </a:schemeClr>
                </a:solidFill>
                <a:sym typeface="Wingdings"/>
              </a:rPr>
              <a:t></a:t>
            </a:r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65760" indent="-256032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u-HU" b="1" dirty="0"/>
              <a:t>50 </a:t>
            </a:r>
            <a:r>
              <a:rPr lang="hu-HU" b="1" dirty="0" err="1"/>
              <a:t>credits</a:t>
            </a:r>
            <a:endParaRPr lang="hu-HU" b="1" dirty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i="1" dirty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/>
              <a:t>Program </a:t>
            </a:r>
            <a:r>
              <a:rPr lang="hu-HU" dirty="0" err="1"/>
              <a:t>Requirements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500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hu-HU" sz="3600" dirty="0"/>
              <a:t>An </a:t>
            </a:r>
            <a:r>
              <a:rPr lang="hu-HU" sz="3600" dirty="0" err="1"/>
              <a:t>Introduction</a:t>
            </a:r>
            <a:r>
              <a:rPr lang="hu-HU" sz="3600" dirty="0"/>
              <a:t> </a:t>
            </a:r>
            <a:r>
              <a:rPr lang="hu-HU" sz="3600" dirty="0" err="1"/>
              <a:t>to</a:t>
            </a:r>
            <a:r>
              <a:rPr lang="hu-HU" sz="3600" dirty="0"/>
              <a:t> </a:t>
            </a:r>
            <a:r>
              <a:rPr lang="hu-HU" sz="3600" dirty="0" err="1"/>
              <a:t>the</a:t>
            </a:r>
            <a:r>
              <a:rPr lang="hu-HU" sz="3600" dirty="0"/>
              <a:t> World of Business </a:t>
            </a:r>
          </a:p>
          <a:p>
            <a:pPr marL="63500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hu-HU" sz="3600" dirty="0" err="1"/>
              <a:t>Regularities</a:t>
            </a:r>
            <a:r>
              <a:rPr lang="hu-HU" sz="3600" dirty="0"/>
              <a:t> and </a:t>
            </a:r>
            <a:r>
              <a:rPr lang="hu-HU" sz="3600" dirty="0" err="1"/>
              <a:t>Variations</a:t>
            </a:r>
            <a:r>
              <a:rPr lang="hu-HU" sz="3600" dirty="0"/>
              <a:t> </a:t>
            </a:r>
          </a:p>
          <a:p>
            <a:pPr marL="63500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hu-HU" sz="3600" dirty="0" err="1"/>
              <a:t>Advertising</a:t>
            </a:r>
            <a:endParaRPr lang="hu-HU" sz="3600" dirty="0"/>
          </a:p>
          <a:p>
            <a:pPr marL="109728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err="1"/>
              <a:t>Lecture</a:t>
            </a:r>
            <a:r>
              <a:rPr lang="hu-HU" dirty="0"/>
              <a:t> </a:t>
            </a:r>
            <a:r>
              <a:rPr lang="hu-HU" dirty="0" err="1"/>
              <a:t>courses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43809"/>
              </p:ext>
            </p:extLst>
          </p:nvPr>
        </p:nvGraphicFramePr>
        <p:xfrm>
          <a:off x="457200" y="1481138"/>
          <a:ext cx="8219256" cy="4756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164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617">
                <a:tc>
                  <a:txBody>
                    <a:bodyPr/>
                    <a:lstStyle/>
                    <a:p>
                      <a:r>
                        <a:rPr lang="en-US" dirty="0"/>
                        <a:t>English for Specific Purposes</a:t>
                      </a:r>
                      <a:endParaRPr lang="hu-H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Business </a:t>
                      </a:r>
                      <a:r>
                        <a:rPr lang="hu-HU" b="1" dirty="0" err="1"/>
                        <a:t>terminology</a:t>
                      </a:r>
                      <a:r>
                        <a:rPr lang="hu-HU" b="1" dirty="0"/>
                        <a:t>, </a:t>
                      </a:r>
                      <a:r>
                        <a:rPr lang="hu-HU" b="1" dirty="0" err="1"/>
                        <a:t>communication</a:t>
                      </a:r>
                      <a:r>
                        <a:rPr lang="hu-HU" b="1" dirty="0"/>
                        <a:t> </a:t>
                      </a:r>
                      <a:r>
                        <a:rPr lang="hu-HU" b="1" dirty="0" err="1"/>
                        <a:t>skills</a:t>
                      </a:r>
                      <a:endParaRPr lang="hu-HU" b="1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6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Real-Life Business</a:t>
                      </a:r>
                      <a:endParaRPr kumimoji="0" lang="hu-HU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6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err="1"/>
                        <a:t>Skills</a:t>
                      </a:r>
                      <a:r>
                        <a:rPr lang="hu-HU" sz="1800" dirty="0"/>
                        <a:t> </a:t>
                      </a:r>
                      <a:r>
                        <a:rPr lang="hu-HU" sz="1800" dirty="0" err="1"/>
                        <a:t>Development</a:t>
                      </a:r>
                      <a:endParaRPr lang="hu-HU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6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/>
                        <a:t>Business </a:t>
                      </a:r>
                      <a:r>
                        <a:rPr lang="hu-HU" sz="1800" dirty="0" err="1"/>
                        <a:t>Correspondence</a:t>
                      </a:r>
                      <a:endParaRPr lang="hu-HU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6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Resources</a:t>
                      </a:r>
                      <a:r>
                        <a:rPr kumimoji="0" lang="hu-HU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u-HU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kumimoji="0" lang="hu-HU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Business English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The use of computers, </a:t>
                      </a:r>
                      <a:r>
                        <a:rPr lang="hu-HU" b="1" dirty="0"/>
                        <a:t>m</a:t>
                      </a:r>
                      <a:r>
                        <a:rPr lang="en-US" b="1" dirty="0" err="1"/>
                        <a:t>ultimedia</a:t>
                      </a:r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kumimoji="0" lang="hu-HU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kumimoji="0" lang="hu-HU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hu-HU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u-HU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corporate</a:t>
                      </a:r>
                      <a:r>
                        <a:rPr kumimoji="0" lang="hu-HU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u-HU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world</a:t>
                      </a:r>
                      <a:endParaRPr kumimoji="0" lang="hu-HU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617">
                <a:tc>
                  <a:txBody>
                    <a:bodyPr/>
                    <a:lstStyle/>
                    <a:p>
                      <a:r>
                        <a:rPr lang="hu-HU" dirty="0"/>
                        <a:t>Business </a:t>
                      </a:r>
                      <a:r>
                        <a:rPr lang="hu-HU" dirty="0" err="1"/>
                        <a:t>Presentations</a:t>
                      </a:r>
                      <a:endParaRPr lang="hu-H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6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 Multimedia Course in Business English</a:t>
                      </a:r>
                      <a:endParaRPr lang="hu-HU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56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err="1"/>
                        <a:t>Verbal</a:t>
                      </a:r>
                      <a:r>
                        <a:rPr lang="hu-HU" sz="1800" dirty="0"/>
                        <a:t> and Visual </a:t>
                      </a:r>
                      <a:r>
                        <a:rPr lang="hu-HU" sz="1800" dirty="0" err="1"/>
                        <a:t>Communication</a:t>
                      </a:r>
                      <a:endParaRPr lang="hu-HU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hu-HU" sz="1800" b="1" dirty="0" err="1"/>
                        <a:t>Culture</a:t>
                      </a:r>
                      <a:r>
                        <a:rPr lang="hu-HU" sz="1800" b="1" dirty="0"/>
                        <a:t> and </a:t>
                      </a:r>
                      <a:r>
                        <a:rPr lang="hu-HU" sz="1800" b="1" dirty="0" err="1"/>
                        <a:t>communication</a:t>
                      </a:r>
                      <a:r>
                        <a:rPr lang="hu-HU" sz="1800" b="1" dirty="0"/>
                        <a:t> </a:t>
                      </a:r>
                      <a:endParaRPr lang="hu-HU" b="1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56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err="1"/>
                        <a:t>Intercultural</a:t>
                      </a:r>
                      <a:r>
                        <a:rPr lang="hu-HU" sz="1800" dirty="0"/>
                        <a:t> </a:t>
                      </a:r>
                      <a:r>
                        <a:rPr lang="hu-HU" sz="1800" dirty="0" err="1"/>
                        <a:t>Communication</a:t>
                      </a:r>
                      <a:endParaRPr lang="hu-HU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56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/>
                        <a:t>English </a:t>
                      </a:r>
                      <a:r>
                        <a:rPr lang="hu-HU" sz="1800" dirty="0" err="1"/>
                        <a:t>in</a:t>
                      </a:r>
                      <a:r>
                        <a:rPr lang="hu-HU" sz="1800" dirty="0"/>
                        <a:t> </a:t>
                      </a:r>
                      <a:r>
                        <a:rPr lang="hu-HU" sz="1800" dirty="0" err="1"/>
                        <a:t>Advertising</a:t>
                      </a:r>
                      <a:r>
                        <a:rPr lang="hu-HU" sz="1800" dirty="0"/>
                        <a:t> and </a:t>
                      </a:r>
                      <a:r>
                        <a:rPr lang="hu-HU" sz="1800" dirty="0" err="1"/>
                        <a:t>the</a:t>
                      </a:r>
                      <a:r>
                        <a:rPr lang="hu-HU" sz="1800" dirty="0"/>
                        <a:t> Media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The </a:t>
            </a:r>
            <a:r>
              <a:rPr lang="hu-HU" dirty="0" err="1"/>
              <a:t>typical</a:t>
            </a:r>
            <a:r>
              <a:rPr lang="hu-HU" dirty="0"/>
              <a:t> </a:t>
            </a:r>
            <a:r>
              <a:rPr lang="hu-HU" dirty="0" err="1"/>
              <a:t>seminar</a:t>
            </a:r>
            <a:r>
              <a:rPr lang="hu-HU" dirty="0"/>
              <a:t> </a:t>
            </a:r>
            <a:r>
              <a:rPr lang="hu-HU" dirty="0" err="1"/>
              <a:t>structure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25982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étaté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étatér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967</TotalTime>
  <Words>429</Words>
  <Application>Microsoft Office PowerPoint</Application>
  <PresentationFormat>Diavetítés a képernyőre (4:3 oldalarány)</PresentationFormat>
  <Paragraphs>90</Paragraphs>
  <Slides>13</Slides>
  <Notes>13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21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Sétatér</vt:lpstr>
      <vt:lpstr>Business English Specialization</vt:lpstr>
      <vt:lpstr>Overview</vt:lpstr>
      <vt:lpstr>What is Business English?</vt:lpstr>
      <vt:lpstr>The goals of the B. E. specialization</vt:lpstr>
      <vt:lpstr>The goals of the B. E. specialization</vt:lpstr>
      <vt:lpstr>The goals of the B. E. specialization</vt:lpstr>
      <vt:lpstr>Program Requirements</vt:lpstr>
      <vt:lpstr>Lecture courses</vt:lpstr>
      <vt:lpstr>The typical seminar structure</vt:lpstr>
      <vt:lpstr>Additional topics  (occasionally available)</vt:lpstr>
      <vt:lpstr>Instructors</vt:lpstr>
      <vt:lpstr>Career prospects</vt:lpstr>
      <vt:lpstr>For 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English specialization</dc:title>
  <dc:creator>Helga</dc:creator>
  <cp:lastModifiedBy>Windows-felhasználó</cp:lastModifiedBy>
  <cp:revision>157</cp:revision>
  <dcterms:created xsi:type="dcterms:W3CDTF">2012-04-02T16:35:46Z</dcterms:created>
  <dcterms:modified xsi:type="dcterms:W3CDTF">2025-03-13T17:57:38Z</dcterms:modified>
</cp:coreProperties>
</file>