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8" r:id="rId2"/>
  </p:sldIdLst>
  <p:sldSz cx="12192000" cy="6858000"/>
  <p:notesSz cx="6858000" cy="9144000"/>
  <p:embeddedFontLst>
    <p:embeddedFont>
      <p:font typeface="ADLaM Display" panose="02010000000000000000" pitchFamily="2" charset="0"/>
      <p:regular r:id="rId3"/>
    </p:embeddedFont>
    <p:embeddedFont>
      <p:font typeface="Roboto" panose="02000000000000000000" pitchFamily="2" charset="0"/>
      <p:regular r:id="rId4"/>
      <p:bold r:id="rId5"/>
      <p:italic r:id="rId6"/>
      <p:boldItalic r:id="rId7"/>
    </p:embeddedFont>
  </p:embeddedFontLst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CDD3"/>
    <a:srgbClr val="EA9179"/>
    <a:srgbClr val="93E59F"/>
    <a:srgbClr val="8CCAE6"/>
    <a:srgbClr val="FB9B81"/>
    <a:srgbClr val="90D0EC"/>
    <a:srgbClr val="78C2E4"/>
    <a:srgbClr val="D7EAED"/>
    <a:srgbClr val="D9ECEE"/>
    <a:srgbClr val="FAFA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8F016C-C15F-4B41-86C0-7C76E1BBC7A6}" v="77" dt="2025-12-09T12:49:29.4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ableStyles" Target="tableStyles.xml"/><Relationship Id="rId5" Type="http://schemas.openxmlformats.org/officeDocument/2006/relationships/font" Target="fonts/font3.fntdata"/><Relationship Id="rId10" Type="http://schemas.openxmlformats.org/officeDocument/2006/relationships/theme" Target="theme/theme1.xml"/><Relationship Id="rId4" Type="http://schemas.openxmlformats.org/officeDocument/2006/relationships/font" Target="fonts/font2.fntdata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A554DB-DEE3-295E-A1ED-E40D338E79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98DF0F57-CFCF-1AC1-9B6D-C35B2A465A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9402392-5060-D590-6215-808CBEDBA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9FCA-7B8D-4C41-BFA2-84A8EE95A28C}" type="datetimeFigureOut">
              <a:rPr lang="hu-HU" smtClean="0"/>
              <a:t>2026. 01. 05.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A15AA4E-CA94-CE06-5828-549E94425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1BB8034-FDFF-D16F-71C7-CB79E4EA5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DE46-4E17-4474-957F-5A53CBBC53A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9610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0F8D79A-B713-906F-4CC6-009707B63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5E997487-9667-A57E-879A-ADDDCB49C3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4BEAFF9-F0AE-E136-85BA-1E0069439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9FCA-7B8D-4C41-BFA2-84A8EE95A28C}" type="datetimeFigureOut">
              <a:rPr lang="hu-HU" smtClean="0"/>
              <a:t>2026. 01. 05.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02EEDDB-CC60-03C6-7B5C-DF504A52E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551C366-483F-600E-8352-D5932B145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DE46-4E17-4474-957F-5A53CBBC53A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57305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7DE8D535-35E7-C421-613A-28FC485B99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5E22FA72-BE2C-AFDD-E2AB-B900676A35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E8A9B08-0AE3-93A1-D6D6-725D9F482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9FCA-7B8D-4C41-BFA2-84A8EE95A28C}" type="datetimeFigureOut">
              <a:rPr lang="hu-HU" smtClean="0"/>
              <a:t>2026. 01. 05.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62ED83B-E04E-F6D3-BAA5-F1EEA3F5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782C2F9-E362-5BC6-546B-2151C3B29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DE46-4E17-4474-957F-5A53CBBC53A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00736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3C34A1C-7499-81AD-25BF-FE80A329E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84DC8E3-8485-E318-3093-F8467267D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7EA88F4-910C-0FB3-17F2-CC1BA1A02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9FCA-7B8D-4C41-BFA2-84A8EE95A28C}" type="datetimeFigureOut">
              <a:rPr lang="hu-HU" smtClean="0"/>
              <a:t>2026. 01. 05.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83B328A-2831-131D-55C2-45C2D5F98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B62E1C9-0547-3BAB-7365-6E6BDDB64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DE46-4E17-4474-957F-5A53CBBC53A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61750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0FBCDD8-46B4-1A32-A2FD-FEC652B1F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01A461E-FB8A-025F-E273-0D8634EC9B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8BC67C6-A779-483E-4312-C24B41567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9FCA-7B8D-4C41-BFA2-84A8EE95A28C}" type="datetimeFigureOut">
              <a:rPr lang="hu-HU" smtClean="0"/>
              <a:t>2026. 01. 05.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9BD4D9B-197B-A7D2-43C3-42671163E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FE06970-9BB9-CC0F-0E0F-E2E067983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DE46-4E17-4474-957F-5A53CBBC53A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42806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DFA4A7E-C432-D8EF-E336-7488B2C31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A9C8E62-2EFA-80B9-73B2-1718E0E202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AAD6A8D3-D6AC-501E-F5FA-A818D000E7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45C77CF-2CC6-C125-56B2-31970DE4B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9FCA-7B8D-4C41-BFA2-84A8EE95A28C}" type="datetimeFigureOut">
              <a:rPr lang="hu-HU" smtClean="0"/>
              <a:t>2026. 01. 05.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DE714424-BCF5-55BF-F5CB-17095FB13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5ECEF5B4-4C32-5EB8-2319-FB3008DC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DE46-4E17-4474-957F-5A53CBBC53A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98348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877FFA6-64CA-0659-EBD7-F1686D872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49677F3-8A34-81FC-18AB-E9F1CDEE25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C332EBB4-A651-0D93-1286-8C0DC5F62E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9758262E-EB34-54A4-8594-52402668BD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A2BE13E0-BFC5-6E41-A89C-459BD0DBDF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175A1EF1-2E7D-4D2B-91CF-FCEE4C370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9FCA-7B8D-4C41-BFA2-84A8EE95A28C}" type="datetimeFigureOut">
              <a:rPr lang="hu-HU" smtClean="0"/>
              <a:t>2026. 01. 05.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ADECE16A-E995-2677-0FF9-B139AE2B5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FF97AF5A-5A9D-DE6F-474C-80FB58C2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DE46-4E17-4474-957F-5A53CBBC53A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25011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FF5E042-86AB-6640-119B-A0C3657C4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FAD40102-0681-D18F-272F-4BADF9426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9FCA-7B8D-4C41-BFA2-84A8EE95A28C}" type="datetimeFigureOut">
              <a:rPr lang="hu-HU" smtClean="0"/>
              <a:t>2026. 01. 05.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627ACFA0-E891-14BB-94F9-0761C4BC9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941215D8-53E4-CBB9-2217-8DFEE07BC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DE46-4E17-4474-957F-5A53CBBC53A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5317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74C1EB50-CD22-837C-F65D-BF253F375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9FCA-7B8D-4C41-BFA2-84A8EE95A28C}" type="datetimeFigureOut">
              <a:rPr lang="hu-HU" smtClean="0"/>
              <a:t>2026. 01. 05.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669C05FA-1779-A3DF-A868-44437A362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DFF3C369-09DD-9A12-7F58-F9F2879C8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DE46-4E17-4474-957F-5A53CBBC53A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07616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C600A54-6042-0C3B-D235-E72D0BF69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7DB32D4-D00B-3AAA-831F-86274F3BFB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1718B06-3ABF-B7E3-4923-F284B40515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8C0509D-7B16-9F9E-B754-E31ACE8CC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9FCA-7B8D-4C41-BFA2-84A8EE95A28C}" type="datetimeFigureOut">
              <a:rPr lang="hu-HU" smtClean="0"/>
              <a:t>2026. 01. 05.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D98B696-C0A5-060B-1443-F099353A7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41CE37F-D154-7951-8AF8-5DA6DCE36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DE46-4E17-4474-957F-5A53CBBC53A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31773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353086D-AA15-1529-190D-1FB418B91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C90DC91C-87AE-74B0-F567-041F8DCE39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D3442B10-C740-3932-607E-255A656E24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96BB532-7A05-92F1-87A9-CBE28C9A4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9FCA-7B8D-4C41-BFA2-84A8EE95A28C}" type="datetimeFigureOut">
              <a:rPr lang="hu-HU" smtClean="0"/>
              <a:t>2026. 01. 05.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7875955A-D0E3-CE47-0CEA-F1F7261F8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DAA9B34-29E2-46AC-AF7A-5F0570D88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DE46-4E17-4474-957F-5A53CBBC53A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33141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1FFBA3C7-E6D2-3DF1-A12A-5A3EAEE38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0342725-EDDE-0064-FB8E-BE744CC5E6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450E57E-64D9-71EE-D3A3-9863F6FCA2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C79FCA-7B8D-4C41-BFA2-84A8EE95A28C}" type="datetimeFigureOut">
              <a:rPr lang="hu-HU" smtClean="0"/>
              <a:t>2026. 01. 05.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B64CF10-19E7-1AF9-2388-7445265B23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4A9B573-9244-3F1B-1FDA-A25233F550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28DE46-4E17-4474-957F-5A53CBBC53A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557963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B5CDD3">
                <a:lumMod val="100000"/>
              </a:srgbClr>
            </a:gs>
            <a:gs pos="100000">
              <a:schemeClr val="tx1">
                <a:lumMod val="95000"/>
              </a:schemeClr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>
            <a:extLst>
              <a:ext uri="{FF2B5EF4-FFF2-40B4-BE49-F238E27FC236}">
                <a16:creationId xmlns:a16="http://schemas.microsoft.com/office/drawing/2014/main" id="{03D99DC2-F43B-4522-2CF4-04E99DD59357}"/>
              </a:ext>
            </a:extLst>
          </p:cNvPr>
          <p:cNvSpPr txBox="1"/>
          <p:nvPr/>
        </p:nvSpPr>
        <p:spPr>
          <a:xfrm>
            <a:off x="3789959" y="2143069"/>
            <a:ext cx="2275840" cy="646986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6350">
            <a:solidFill>
              <a:srgbClr val="F0F0F0"/>
            </a:solidFill>
          </a:ln>
          <a:effectLst>
            <a:outerShdw dist="38100" dir="2700000" algn="tl" rotWithShape="0">
              <a:schemeClr val="bg1">
                <a:lumMod val="95000"/>
                <a:lumOff val="5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>
                <a:ea typeface="ADLaM Display" panose="02010000000000000000" pitchFamily="2" charset="0"/>
                <a:cs typeface="Gisha" panose="020F0502020204030204" pitchFamily="34" charset="-79"/>
              </a:rPr>
              <a:t>L</a:t>
            </a:r>
            <a:r>
              <a:rPr lang="en-US" sz="1600" b="1" dirty="0" err="1">
                <a:ea typeface="ADLaM Display" panose="02010000000000000000" pitchFamily="2" charset="0"/>
                <a:cs typeface="Gisha" panose="020F0502020204030204" pitchFamily="34" charset="-79"/>
              </a:rPr>
              <a:t>anguage</a:t>
            </a:r>
            <a:r>
              <a:rPr lang="en-US" sz="1600" b="1" dirty="0">
                <a:ea typeface="ADLaM Display" panose="02010000000000000000" pitchFamily="2" charset="0"/>
                <a:cs typeface="Gisha" panose="020F0502020204030204" pitchFamily="34" charset="-79"/>
              </a:rPr>
              <a:t> teacher in public schools</a:t>
            </a:r>
            <a:endParaRPr lang="hu-HU" sz="1600" b="1" dirty="0">
              <a:ea typeface="ADLaM Display" panose="02010000000000000000" pitchFamily="2" charset="0"/>
              <a:cs typeface="Gisha" panose="020F0502020204030204" pitchFamily="34" charset="-79"/>
            </a:endParaRP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663E43FA-2C76-9D79-5EA9-FFE0B2A97E87}"/>
              </a:ext>
            </a:extLst>
          </p:cNvPr>
          <p:cNvSpPr txBox="1"/>
          <p:nvPr/>
        </p:nvSpPr>
        <p:spPr>
          <a:xfrm>
            <a:off x="3788662" y="4320094"/>
            <a:ext cx="2275840" cy="374571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6350">
            <a:solidFill>
              <a:srgbClr val="F0F0F0"/>
            </a:solidFill>
          </a:ln>
          <a:effectLst>
            <a:outerShdw dist="38100" dir="2700000" algn="tl" rotWithShape="0">
              <a:schemeClr val="bg1">
                <a:lumMod val="95000"/>
                <a:lumOff val="5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 err="1">
                <a:ea typeface="ADLaM Display" panose="02010000000000000000" pitchFamily="2" charset="0"/>
                <a:cs typeface="Gisha" panose="020F0502020204030204" pitchFamily="34" charset="-79"/>
              </a:rPr>
              <a:t>Teacher-researcher</a:t>
            </a:r>
            <a:endParaRPr lang="hu-HU" sz="1600" b="1" dirty="0">
              <a:ea typeface="ADLaM Display" panose="02010000000000000000" pitchFamily="2" charset="0"/>
              <a:cs typeface="Gisha" panose="020F0502020204030204" pitchFamily="34" charset="-79"/>
            </a:endParaRP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2053D33A-3BDB-2B15-60FD-29DA21CB0A71}"/>
              </a:ext>
            </a:extLst>
          </p:cNvPr>
          <p:cNvSpPr txBox="1"/>
          <p:nvPr/>
        </p:nvSpPr>
        <p:spPr>
          <a:xfrm>
            <a:off x="3789959" y="3232162"/>
            <a:ext cx="2275840" cy="646986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6350">
            <a:solidFill>
              <a:srgbClr val="F0F0F0"/>
            </a:solidFill>
          </a:ln>
          <a:effectLst>
            <a:outerShdw dist="38100" dir="2700000" algn="tl" rotWithShape="0">
              <a:schemeClr val="bg1">
                <a:lumMod val="95000"/>
                <a:lumOff val="5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>
                <a:ea typeface="ADLaM Display" panose="02010000000000000000" pitchFamily="2" charset="0"/>
                <a:cs typeface="Gisha" panose="020F0502020204030204" pitchFamily="34" charset="-79"/>
              </a:rPr>
              <a:t>L</a:t>
            </a:r>
            <a:r>
              <a:rPr lang="en-US" sz="1600" b="1" dirty="0" err="1">
                <a:ea typeface="ADLaM Display" panose="02010000000000000000" pitchFamily="2" charset="0"/>
                <a:cs typeface="Gisha" panose="020F0502020204030204" pitchFamily="34" charset="-79"/>
              </a:rPr>
              <a:t>anguage</a:t>
            </a:r>
            <a:r>
              <a:rPr lang="en-US" sz="1600" b="1" dirty="0">
                <a:ea typeface="ADLaM Display" panose="02010000000000000000" pitchFamily="2" charset="0"/>
                <a:cs typeface="Gisha" panose="020F0502020204030204" pitchFamily="34" charset="-79"/>
              </a:rPr>
              <a:t> teacher in </a:t>
            </a:r>
            <a:r>
              <a:rPr lang="hu-HU" sz="1600" b="1" dirty="0">
                <a:ea typeface="ADLaM Display" panose="02010000000000000000" pitchFamily="2" charset="0"/>
                <a:cs typeface="Gisha" panose="020F0502020204030204" pitchFamily="34" charset="-79"/>
              </a:rPr>
              <a:t>non-</a:t>
            </a:r>
            <a:r>
              <a:rPr lang="en-US" sz="1600" b="1" dirty="0">
                <a:ea typeface="ADLaM Display" panose="02010000000000000000" pitchFamily="2" charset="0"/>
                <a:cs typeface="Gisha" panose="020F0502020204030204" pitchFamily="34" charset="-79"/>
              </a:rPr>
              <a:t>public schools</a:t>
            </a:r>
            <a:endParaRPr lang="hu-HU" sz="1600" b="1" dirty="0">
              <a:ea typeface="ADLaM Display" panose="02010000000000000000" pitchFamily="2" charset="0"/>
              <a:cs typeface="Gisha" panose="020F0502020204030204" pitchFamily="34" charset="-79"/>
            </a:endParaRPr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E8AFC0E5-039E-CACF-51BB-F3E901D6BD52}"/>
              </a:ext>
            </a:extLst>
          </p:cNvPr>
          <p:cNvSpPr txBox="1"/>
          <p:nvPr/>
        </p:nvSpPr>
        <p:spPr>
          <a:xfrm>
            <a:off x="344469" y="2041374"/>
            <a:ext cx="2663639" cy="919401"/>
          </a:xfrm>
          <a:prstGeom prst="roundRect">
            <a:avLst/>
          </a:prstGeom>
          <a:gradFill>
            <a:gsLst>
              <a:gs pos="49000">
                <a:srgbClr val="93E59F"/>
              </a:gs>
              <a:gs pos="51000">
                <a:srgbClr val="EA9179"/>
              </a:gs>
            </a:gsLst>
            <a:lin ang="2700000" scaled="1"/>
          </a:gradFill>
          <a:ln w="12700">
            <a:solidFill>
              <a:srgbClr val="CADFE3"/>
            </a:solidFill>
          </a:ln>
          <a:effectLst>
            <a:outerShdw dist="38100" dir="2700000" algn="tl" rotWithShape="0">
              <a:prstClr val="black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 err="1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Teacher</a:t>
            </a:r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 </a:t>
            </a:r>
            <a:r>
              <a:rPr lang="hu-HU" sz="1600" b="1" dirty="0" err="1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training</a:t>
            </a:r>
            <a:endParaRPr lang="hu-HU" sz="1600" b="1" dirty="0">
              <a:solidFill>
                <a:schemeClr val="bg1"/>
              </a:solidFill>
              <a:ea typeface="ADLaM Display" panose="02010000000000000000" pitchFamily="2" charset="0"/>
              <a:cs typeface="Gisha" panose="020F0502020204030204" pitchFamily="34" charset="-79"/>
            </a:endParaRPr>
          </a:p>
          <a:p>
            <a:pPr algn="ctr"/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(</a:t>
            </a:r>
            <a:r>
              <a:rPr lang="hu-HU" sz="1600" b="1" dirty="0" err="1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two</a:t>
            </a:r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 </a:t>
            </a:r>
            <a:r>
              <a:rPr lang="hu-HU" sz="1600" b="1" dirty="0" err="1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subjects</a:t>
            </a:r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, 10 </a:t>
            </a:r>
            <a:r>
              <a:rPr lang="hu-HU" sz="1600" b="1" dirty="0" err="1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semesters</a:t>
            </a:r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)</a:t>
            </a: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35317F89-9611-13FC-298A-5B11CB908044}"/>
              </a:ext>
            </a:extLst>
          </p:cNvPr>
          <p:cNvSpPr txBox="1"/>
          <p:nvPr/>
        </p:nvSpPr>
        <p:spPr>
          <a:xfrm>
            <a:off x="10183776" y="3244334"/>
            <a:ext cx="1732280" cy="1191816"/>
          </a:xfrm>
          <a:prstGeom prst="roundRect">
            <a:avLst/>
          </a:prstGeom>
          <a:solidFill>
            <a:srgbClr val="FAFA64"/>
          </a:solidFill>
          <a:ln w="12700">
            <a:solidFill>
              <a:srgbClr val="D9ECEE"/>
            </a:solidFill>
          </a:ln>
          <a:effectLst>
            <a:outerShdw dist="38100" dir="2700000" algn="tl" rotWithShape="0">
              <a:prstClr val="black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BA in English and American </a:t>
            </a:r>
            <a:r>
              <a:rPr lang="hu-HU" sz="1600" b="1" dirty="0" err="1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Studies</a:t>
            </a:r>
            <a:endParaRPr lang="hu-HU" sz="1600" b="1" dirty="0">
              <a:solidFill>
                <a:schemeClr val="bg1"/>
              </a:solidFill>
              <a:ea typeface="ADLaM Display" panose="02010000000000000000" pitchFamily="2" charset="0"/>
              <a:cs typeface="Gisha" panose="020F0502020204030204" pitchFamily="34" charset="-79"/>
            </a:endParaRPr>
          </a:p>
          <a:p>
            <a:pPr algn="ctr"/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(6 </a:t>
            </a:r>
            <a:r>
              <a:rPr lang="hu-HU" sz="1600" b="1" dirty="0" err="1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semesters</a:t>
            </a:r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)</a:t>
            </a: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489207FA-E0DA-1905-7A33-CD522A653454}"/>
              </a:ext>
            </a:extLst>
          </p:cNvPr>
          <p:cNvSpPr txBox="1"/>
          <p:nvPr/>
        </p:nvSpPr>
        <p:spPr>
          <a:xfrm>
            <a:off x="6953835" y="5196421"/>
            <a:ext cx="2686047" cy="919401"/>
          </a:xfrm>
          <a:prstGeom prst="roundRect">
            <a:avLst/>
          </a:prstGeom>
          <a:solidFill>
            <a:srgbClr val="EA9179"/>
          </a:solidFill>
          <a:ln w="12700">
            <a:solidFill>
              <a:srgbClr val="D9ECEE"/>
            </a:solidFill>
          </a:ln>
          <a:effectLst>
            <a:outerShdw dist="38100" dir="2700000" algn="tl" rotWithShape="0">
              <a:prstClr val="black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MA in English/American </a:t>
            </a:r>
            <a:r>
              <a:rPr lang="hu-HU" sz="1600" b="1" dirty="0" err="1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Studies</a:t>
            </a:r>
            <a:endParaRPr lang="hu-HU" sz="1600" b="1" dirty="0">
              <a:solidFill>
                <a:schemeClr val="bg1"/>
              </a:solidFill>
              <a:ea typeface="ADLaM Display" panose="02010000000000000000" pitchFamily="2" charset="0"/>
              <a:cs typeface="Gisha" panose="020F0502020204030204" pitchFamily="34" charset="-79"/>
            </a:endParaRPr>
          </a:p>
          <a:p>
            <a:pPr algn="ctr"/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(4 </a:t>
            </a:r>
            <a:r>
              <a:rPr lang="hu-HU" sz="1600" b="1" dirty="0" err="1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semesters</a:t>
            </a:r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)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BB7A11F7-6F91-A29A-2083-4686603A06CC}"/>
              </a:ext>
            </a:extLst>
          </p:cNvPr>
          <p:cNvSpPr txBox="1"/>
          <p:nvPr/>
        </p:nvSpPr>
        <p:spPr>
          <a:xfrm>
            <a:off x="3789959" y="5081897"/>
            <a:ext cx="2275840" cy="374571"/>
          </a:xfrm>
          <a:prstGeom prst="roundRect">
            <a:avLst/>
          </a:prstGeom>
          <a:solidFill>
            <a:srgbClr val="90D0EC">
              <a:alpha val="97255"/>
            </a:srgbClr>
          </a:solidFill>
          <a:ln w="12700">
            <a:solidFill>
              <a:srgbClr val="7F7F7F"/>
            </a:solidFill>
          </a:ln>
          <a:effectLst>
            <a:outerShdw dist="38100" dir="2700000" algn="tl" rotWithShape="0">
              <a:prstClr val="black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PhD </a:t>
            </a:r>
            <a:r>
              <a:rPr lang="hu-HU" sz="1600" b="1" dirty="0" err="1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programs</a:t>
            </a:r>
            <a:endParaRPr lang="hu-HU" sz="1600" b="1" dirty="0">
              <a:solidFill>
                <a:schemeClr val="bg1"/>
              </a:solidFill>
              <a:ea typeface="ADLaM Display" panose="02010000000000000000" pitchFamily="2" charset="0"/>
              <a:cs typeface="Gisha" panose="020F0502020204030204" pitchFamily="34" charset="-79"/>
            </a:endParaRP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75384B6A-754C-8B22-8EBE-DCC090C5CD14}"/>
              </a:ext>
            </a:extLst>
          </p:cNvPr>
          <p:cNvSpPr txBox="1"/>
          <p:nvPr/>
        </p:nvSpPr>
        <p:spPr>
          <a:xfrm>
            <a:off x="6951653" y="2135265"/>
            <a:ext cx="2686049" cy="646986"/>
          </a:xfrm>
          <a:prstGeom prst="roundRect">
            <a:avLst/>
          </a:prstGeom>
          <a:gradFill>
            <a:gsLst>
              <a:gs pos="49000">
                <a:srgbClr val="93E59F"/>
              </a:gs>
              <a:gs pos="51000">
                <a:srgbClr val="EA9179"/>
              </a:gs>
            </a:gsLst>
            <a:lin ang="2700000" scaled="1"/>
          </a:gradFill>
          <a:ln w="12700">
            <a:solidFill>
              <a:srgbClr val="D9ECEE"/>
            </a:solidFill>
          </a:ln>
          <a:effectLst>
            <a:outerShdw dist="38100" dir="2700000" algn="tl" rotWithShape="0">
              <a:prstClr val="black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MA in </a:t>
            </a:r>
            <a:r>
              <a:rPr lang="hu-HU" sz="1600" b="1" dirty="0" err="1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instruction</a:t>
            </a:r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 in EFL</a:t>
            </a:r>
          </a:p>
          <a:p>
            <a:pPr algn="ctr"/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(2 </a:t>
            </a:r>
            <a:r>
              <a:rPr lang="hu-HU" sz="1600" b="1" dirty="0" err="1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semesters</a:t>
            </a:r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)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F5C74251-D3A6-43D0-FC9F-881A1C5D7708}"/>
              </a:ext>
            </a:extLst>
          </p:cNvPr>
          <p:cNvSpPr txBox="1"/>
          <p:nvPr/>
        </p:nvSpPr>
        <p:spPr>
          <a:xfrm>
            <a:off x="6953835" y="3553244"/>
            <a:ext cx="2686046" cy="919401"/>
          </a:xfrm>
          <a:prstGeom prst="roundRect">
            <a:avLst/>
          </a:prstGeom>
          <a:gradFill flip="none" rotWithShape="1">
            <a:gsLst>
              <a:gs pos="100000">
                <a:srgbClr val="EA9179"/>
              </a:gs>
              <a:gs pos="51000">
                <a:srgbClr val="EA9179"/>
              </a:gs>
              <a:gs pos="49000">
                <a:srgbClr val="93E59F"/>
              </a:gs>
            </a:gsLst>
            <a:lin ang="2700000" scaled="1"/>
            <a:tileRect/>
          </a:gradFill>
          <a:ln w="12700">
            <a:gradFill>
              <a:gsLst>
                <a:gs pos="10000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200000" scaled="0"/>
            </a:gradFill>
          </a:ln>
          <a:effectLst>
            <a:outerShdw dist="38100" dir="2700000" algn="tl" rotWithShape="0">
              <a:prstClr val="black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MA in English teacher training</a:t>
            </a:r>
            <a:r>
              <a:rPr lang="hu-HU" sz="1600" b="1" dirty="0">
                <a:solidFill>
                  <a:schemeClr val="bg1"/>
                </a:solidFill>
              </a:rPr>
              <a:t> </a:t>
            </a:r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(2 </a:t>
            </a:r>
            <a:r>
              <a:rPr lang="hu-HU" sz="1600" b="1" dirty="0" err="1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semesters</a:t>
            </a:r>
            <a:r>
              <a:rPr lang="en-US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, </a:t>
            </a:r>
            <a:r>
              <a:rPr lang="hu-HU" sz="1600" b="1" dirty="0" err="1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also</a:t>
            </a:r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 in parallel)</a:t>
            </a:r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90DC1622-1A3A-B8BC-9A08-AA66CA44F9E8}"/>
              </a:ext>
            </a:extLst>
          </p:cNvPr>
          <p:cNvSpPr txBox="1"/>
          <p:nvPr/>
        </p:nvSpPr>
        <p:spPr>
          <a:xfrm>
            <a:off x="6951653" y="234256"/>
            <a:ext cx="2686049" cy="1089660"/>
          </a:xfrm>
          <a:prstGeom prst="roundRect">
            <a:avLst/>
          </a:prstGeom>
          <a:solidFill>
            <a:srgbClr val="FB9B81">
              <a:alpha val="92941"/>
            </a:srgbClr>
          </a:solidFill>
          <a:ln w="12700">
            <a:solidFill>
              <a:srgbClr val="D9ECEE"/>
            </a:solidFill>
          </a:ln>
          <a:effectLst>
            <a:outerShdw dist="38100" dir="2700000" algn="tl" rotWithShape="0">
              <a:prstClr val="black"/>
            </a:outerShdw>
          </a:effectLst>
        </p:spPr>
        <p:txBody>
          <a:bodyPr wrap="square" tIns="0" bIns="0" rtlCol="0">
            <a:spAutoFit/>
          </a:bodyPr>
          <a:lstStyle/>
          <a:p>
            <a:pPr algn="ctr"/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MA in </a:t>
            </a:r>
            <a:r>
              <a:rPr lang="hu-HU" sz="1600" b="1" dirty="0" err="1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translating</a:t>
            </a:r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/ </a:t>
            </a:r>
            <a:r>
              <a:rPr lang="hu-HU" sz="1600" b="1" dirty="0" err="1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interpreting</a:t>
            </a:r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  </a:t>
            </a:r>
          </a:p>
          <a:p>
            <a:pPr algn="ctr"/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(2 </a:t>
            </a:r>
            <a:r>
              <a:rPr lang="hu-HU" sz="1600" b="1" dirty="0" err="1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languages</a:t>
            </a:r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, </a:t>
            </a:r>
          </a:p>
          <a:p>
            <a:pPr algn="ctr"/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4 </a:t>
            </a:r>
            <a:r>
              <a:rPr lang="hu-HU" sz="1600" b="1" dirty="0" err="1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semesters</a:t>
            </a:r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)                      </a:t>
            </a:r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7F787E50-C2B3-6076-F39D-415A38099072}"/>
              </a:ext>
            </a:extLst>
          </p:cNvPr>
          <p:cNvSpPr txBox="1"/>
          <p:nvPr/>
        </p:nvSpPr>
        <p:spPr>
          <a:xfrm>
            <a:off x="3788662" y="1134689"/>
            <a:ext cx="2277137" cy="646986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6350">
            <a:solidFill>
              <a:srgbClr val="F0F0F0"/>
            </a:solidFill>
          </a:ln>
          <a:effectLst>
            <a:outerShdw dist="38100" dir="2700000" algn="tl" rotWithShape="0">
              <a:schemeClr val="bg1">
                <a:lumMod val="95000"/>
                <a:lumOff val="5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>
                <a:ea typeface="ADLaM Display" panose="02010000000000000000" pitchFamily="2" charset="0"/>
                <a:cs typeface="Gisha" panose="020F0502020204030204" pitchFamily="34" charset="-79"/>
              </a:rPr>
              <a:t>Business, </a:t>
            </a:r>
            <a:r>
              <a:rPr lang="hu-HU" sz="1600" b="1" dirty="0" err="1">
                <a:ea typeface="ADLaM Display" panose="02010000000000000000" pitchFamily="2" charset="0"/>
                <a:cs typeface="Gisha" panose="020F0502020204030204" pitchFamily="34" charset="-79"/>
              </a:rPr>
              <a:t>cultural</a:t>
            </a:r>
            <a:r>
              <a:rPr lang="hu-HU" sz="1600" b="1" dirty="0">
                <a:ea typeface="ADLaM Display" panose="02010000000000000000" pitchFamily="2" charset="0"/>
                <a:cs typeface="Gisha" panose="020F0502020204030204" pitchFamily="34" charset="-79"/>
              </a:rPr>
              <a:t>, etc. </a:t>
            </a:r>
            <a:r>
              <a:rPr lang="hu-HU" sz="1600" b="1" dirty="0" err="1">
                <a:ea typeface="ADLaM Display" panose="02010000000000000000" pitchFamily="2" charset="0"/>
                <a:cs typeface="Gisha" panose="020F0502020204030204" pitchFamily="34" charset="-79"/>
              </a:rPr>
              <a:t>sphere</a:t>
            </a:r>
            <a:endParaRPr lang="hu-HU" sz="1600" b="1" dirty="0">
              <a:ea typeface="ADLaM Display" panose="02010000000000000000" pitchFamily="2" charset="0"/>
              <a:cs typeface="Gisha" panose="020F0502020204030204" pitchFamily="34" charset="-79"/>
            </a:endParaRP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066B22E2-B05E-4DAD-613E-296977CB58EE}"/>
              </a:ext>
            </a:extLst>
          </p:cNvPr>
          <p:cNvSpPr txBox="1"/>
          <p:nvPr/>
        </p:nvSpPr>
        <p:spPr>
          <a:xfrm>
            <a:off x="3789959" y="5866839"/>
            <a:ext cx="2275840" cy="646986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6350">
            <a:solidFill>
              <a:srgbClr val="F0F0F0"/>
            </a:solidFill>
          </a:ln>
          <a:effectLst>
            <a:outerShdw dist="38100" dir="2700000" algn="tl" rotWithShape="0">
              <a:schemeClr val="bg1">
                <a:lumMod val="95000"/>
                <a:lumOff val="5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 err="1">
                <a:ea typeface="ADLaM Display" panose="02010000000000000000" pitchFamily="2" charset="0"/>
                <a:cs typeface="Gisha" panose="020F0502020204030204" pitchFamily="34" charset="-79"/>
              </a:rPr>
              <a:t>Higher</a:t>
            </a:r>
            <a:r>
              <a:rPr lang="hu-HU" sz="1600" b="1" dirty="0">
                <a:ea typeface="ADLaM Display" panose="02010000000000000000" pitchFamily="2" charset="0"/>
                <a:cs typeface="Gisha" panose="020F0502020204030204" pitchFamily="34" charset="-79"/>
              </a:rPr>
              <a:t> </a:t>
            </a:r>
            <a:r>
              <a:rPr lang="hu-HU" sz="1600" b="1" dirty="0" err="1">
                <a:ea typeface="ADLaM Display" panose="02010000000000000000" pitchFamily="2" charset="0"/>
                <a:cs typeface="Gisha" panose="020F0502020204030204" pitchFamily="34" charset="-79"/>
              </a:rPr>
              <a:t>education</a:t>
            </a:r>
            <a:r>
              <a:rPr lang="hu-HU" sz="1600" b="1" dirty="0">
                <a:ea typeface="ADLaM Display" panose="02010000000000000000" pitchFamily="2" charset="0"/>
                <a:cs typeface="Gisha" panose="020F0502020204030204" pitchFamily="34" charset="-79"/>
              </a:rPr>
              <a:t>/ </a:t>
            </a:r>
            <a:r>
              <a:rPr lang="hu-HU" sz="1600" b="1" dirty="0" err="1">
                <a:ea typeface="ADLaM Display" panose="02010000000000000000" pitchFamily="2" charset="0"/>
                <a:cs typeface="Gisha" panose="020F0502020204030204" pitchFamily="34" charset="-79"/>
              </a:rPr>
              <a:t>research</a:t>
            </a:r>
            <a:r>
              <a:rPr lang="hu-HU" sz="1600" b="1" dirty="0">
                <a:ea typeface="ADLaM Display" panose="02010000000000000000" pitchFamily="2" charset="0"/>
                <a:cs typeface="Gisha" panose="020F0502020204030204" pitchFamily="34" charset="-79"/>
              </a:rPr>
              <a:t> </a:t>
            </a:r>
            <a:r>
              <a:rPr lang="hu-HU" sz="1600" b="1" dirty="0" err="1">
                <a:ea typeface="ADLaM Display" panose="02010000000000000000" pitchFamily="2" charset="0"/>
                <a:cs typeface="Gisha" panose="020F0502020204030204" pitchFamily="34" charset="-79"/>
              </a:rPr>
              <a:t>sphere</a:t>
            </a:r>
            <a:endParaRPr lang="hu-HU" sz="1600" b="1" dirty="0">
              <a:ea typeface="ADLaM Display" panose="02010000000000000000" pitchFamily="2" charset="0"/>
              <a:cs typeface="Gisha" panose="020F0502020204030204" pitchFamily="34" charset="-79"/>
            </a:endParaRPr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E28E9362-1866-1BE9-A979-C50C5E8B73C9}"/>
              </a:ext>
            </a:extLst>
          </p:cNvPr>
          <p:cNvSpPr txBox="1"/>
          <p:nvPr/>
        </p:nvSpPr>
        <p:spPr>
          <a:xfrm>
            <a:off x="3788661" y="314350"/>
            <a:ext cx="2277139" cy="374571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6350">
            <a:solidFill>
              <a:srgbClr val="F0F0F0"/>
            </a:solidFill>
          </a:ln>
          <a:effectLst>
            <a:outerShdw dist="38100" dir="2700000" algn="tl" rotWithShape="0">
              <a:schemeClr val="bg1">
                <a:lumMod val="95000"/>
                <a:lumOff val="5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 err="1">
                <a:ea typeface="ADLaM Display" panose="02010000000000000000" pitchFamily="2" charset="0"/>
                <a:cs typeface="Gisha" panose="020F0502020204030204" pitchFamily="34" charset="-79"/>
              </a:rPr>
              <a:t>Translator</a:t>
            </a:r>
            <a:r>
              <a:rPr lang="hu-HU" sz="1600" b="1" dirty="0">
                <a:ea typeface="ADLaM Display" panose="02010000000000000000" pitchFamily="2" charset="0"/>
                <a:cs typeface="Gisha" panose="020F0502020204030204" pitchFamily="34" charset="-79"/>
              </a:rPr>
              <a:t>/ </a:t>
            </a:r>
            <a:r>
              <a:rPr lang="hu-HU" sz="1600" b="1" dirty="0" err="1">
                <a:ea typeface="ADLaM Display" panose="02010000000000000000" pitchFamily="2" charset="0"/>
                <a:cs typeface="Gisha" panose="020F0502020204030204" pitchFamily="34" charset="-79"/>
              </a:rPr>
              <a:t>interpreter</a:t>
            </a:r>
            <a:endParaRPr lang="hu-HU" sz="1600" b="1" dirty="0">
              <a:ea typeface="ADLaM Display" panose="02010000000000000000" pitchFamily="2" charset="0"/>
              <a:cs typeface="Gisha" panose="020F0502020204030204" pitchFamily="34" charset="-79"/>
            </a:endParaRPr>
          </a:p>
        </p:txBody>
      </p:sp>
      <p:cxnSp>
        <p:nvCxnSpPr>
          <p:cNvPr id="43" name="Egyenes összekötő nyíllal 42">
            <a:extLst>
              <a:ext uri="{FF2B5EF4-FFF2-40B4-BE49-F238E27FC236}">
                <a16:creationId xmlns:a16="http://schemas.microsoft.com/office/drawing/2014/main" id="{AE11AABF-EAAA-55E5-25C1-06E290F6C478}"/>
              </a:ext>
            </a:extLst>
          </p:cNvPr>
          <p:cNvCxnSpPr>
            <a:cxnSpLocks/>
            <a:stCxn id="8" idx="3"/>
          </p:cNvCxnSpPr>
          <p:nvPr/>
        </p:nvCxnSpPr>
        <p:spPr>
          <a:xfrm flipV="1">
            <a:off x="3008108" y="2500614"/>
            <a:ext cx="781851" cy="461"/>
          </a:xfrm>
          <a:prstGeom prst="straightConnector1">
            <a:avLst/>
          </a:prstGeom>
          <a:ln>
            <a:solidFill>
              <a:srgbClr val="69C984"/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Egyenes összekötő nyíllal 44">
            <a:extLst>
              <a:ext uri="{FF2B5EF4-FFF2-40B4-BE49-F238E27FC236}">
                <a16:creationId xmlns:a16="http://schemas.microsoft.com/office/drawing/2014/main" id="{4562C32F-1F8E-29AD-AA96-5DB32E3C75D1}"/>
              </a:ext>
            </a:extLst>
          </p:cNvPr>
          <p:cNvCxnSpPr>
            <a:cxnSpLocks/>
            <a:stCxn id="8" idx="3"/>
          </p:cNvCxnSpPr>
          <p:nvPr/>
        </p:nvCxnSpPr>
        <p:spPr>
          <a:xfrm flipV="1">
            <a:off x="3008108" y="1492234"/>
            <a:ext cx="780554" cy="1008841"/>
          </a:xfrm>
          <a:prstGeom prst="straightConnector1">
            <a:avLst/>
          </a:prstGeom>
          <a:ln>
            <a:solidFill>
              <a:srgbClr val="004735"/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Egyenes összekötő nyíllal 46">
            <a:extLst>
              <a:ext uri="{FF2B5EF4-FFF2-40B4-BE49-F238E27FC236}">
                <a16:creationId xmlns:a16="http://schemas.microsoft.com/office/drawing/2014/main" id="{B6801A88-29A5-FD46-A6BB-82DF9EEE1502}"/>
              </a:ext>
            </a:extLst>
          </p:cNvPr>
          <p:cNvCxnSpPr>
            <a:cxnSpLocks/>
            <a:stCxn id="8" idx="3"/>
          </p:cNvCxnSpPr>
          <p:nvPr/>
        </p:nvCxnSpPr>
        <p:spPr>
          <a:xfrm>
            <a:off x="3008108" y="2501075"/>
            <a:ext cx="781851" cy="1088632"/>
          </a:xfrm>
          <a:prstGeom prst="straightConnector1">
            <a:avLst/>
          </a:prstGeom>
          <a:ln>
            <a:solidFill>
              <a:srgbClr val="69C984"/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Egyenes összekötő nyíllal 50">
            <a:extLst>
              <a:ext uri="{FF2B5EF4-FFF2-40B4-BE49-F238E27FC236}">
                <a16:creationId xmlns:a16="http://schemas.microsoft.com/office/drawing/2014/main" id="{EA6E519F-AF37-1CA7-D710-AC0A5991D07F}"/>
              </a:ext>
            </a:extLst>
          </p:cNvPr>
          <p:cNvCxnSpPr>
            <a:cxnSpLocks/>
            <a:endCxn id="5" idx="2"/>
          </p:cNvCxnSpPr>
          <p:nvPr/>
        </p:nvCxnSpPr>
        <p:spPr>
          <a:xfrm flipH="1" flipV="1">
            <a:off x="4926582" y="4694665"/>
            <a:ext cx="1297" cy="387232"/>
          </a:xfrm>
          <a:prstGeom prst="straightConnector1">
            <a:avLst/>
          </a:prstGeom>
          <a:ln>
            <a:solidFill>
              <a:srgbClr val="69C984"/>
            </a:solidFill>
            <a:tailEnd type="triangle" w="lg" len="lg"/>
          </a:ln>
          <a:effectLst>
            <a:outerShdw dist="38100" dir="2700000" sx="89000" sy="89000" algn="tl" rotWithShape="0">
              <a:prstClr val="black">
                <a:alpha val="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Egyenes összekötő nyíllal 52">
            <a:extLst>
              <a:ext uri="{FF2B5EF4-FFF2-40B4-BE49-F238E27FC236}">
                <a16:creationId xmlns:a16="http://schemas.microsoft.com/office/drawing/2014/main" id="{50F45E8B-5FCB-B3A2-6CC0-C6A5E403D4C4}"/>
              </a:ext>
            </a:extLst>
          </p:cNvPr>
          <p:cNvCxnSpPr/>
          <p:nvPr/>
        </p:nvCxnSpPr>
        <p:spPr>
          <a:xfrm>
            <a:off x="4927879" y="5490520"/>
            <a:ext cx="0" cy="376319"/>
          </a:xfrm>
          <a:prstGeom prst="straightConnector1">
            <a:avLst/>
          </a:prstGeom>
          <a:ln>
            <a:solidFill>
              <a:srgbClr val="004735"/>
            </a:solidFill>
            <a:tailEnd type="triangle" w="lg" len="lg"/>
          </a:ln>
          <a:effectLst>
            <a:outerShdw blurRad="50800" dist="38100" dir="2700000" algn="tl" rotWithShape="0">
              <a:srgbClr val="004735">
                <a:alpha val="0"/>
              </a:srgb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Egyenes összekötő nyíllal 54">
            <a:extLst>
              <a:ext uri="{FF2B5EF4-FFF2-40B4-BE49-F238E27FC236}">
                <a16:creationId xmlns:a16="http://schemas.microsoft.com/office/drawing/2014/main" id="{93F6014A-D036-149C-2ED7-DB57E7F159A7}"/>
              </a:ext>
            </a:extLst>
          </p:cNvPr>
          <p:cNvCxnSpPr>
            <a:cxnSpLocks/>
            <a:stCxn id="9" idx="1"/>
          </p:cNvCxnSpPr>
          <p:nvPr/>
        </p:nvCxnSpPr>
        <p:spPr>
          <a:xfrm flipH="1" flipV="1">
            <a:off x="9637702" y="1207827"/>
            <a:ext cx="546074" cy="2632415"/>
          </a:xfrm>
          <a:prstGeom prst="straightConnector1">
            <a:avLst/>
          </a:prstGeom>
          <a:ln>
            <a:solidFill>
              <a:srgbClr val="004735"/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Egyenes összekötő nyíllal 58">
            <a:extLst>
              <a:ext uri="{FF2B5EF4-FFF2-40B4-BE49-F238E27FC236}">
                <a16:creationId xmlns:a16="http://schemas.microsoft.com/office/drawing/2014/main" id="{EB90850A-D656-0F71-9A65-47578195AA5B}"/>
              </a:ext>
            </a:extLst>
          </p:cNvPr>
          <p:cNvCxnSpPr>
            <a:cxnSpLocks/>
            <a:stCxn id="9" idx="1"/>
          </p:cNvCxnSpPr>
          <p:nvPr/>
        </p:nvCxnSpPr>
        <p:spPr>
          <a:xfrm flipH="1">
            <a:off x="9633724" y="3840242"/>
            <a:ext cx="550052" cy="1426314"/>
          </a:xfrm>
          <a:prstGeom prst="straightConnector1">
            <a:avLst/>
          </a:prstGeom>
          <a:ln>
            <a:solidFill>
              <a:srgbClr val="69C984"/>
            </a:solidFill>
            <a:tailEnd type="triangle" w="lg" len="lg"/>
          </a:ln>
          <a:effectLst>
            <a:outerShdw dist="38100" dir="2700000" sx="89000" sy="89000" algn="tl" rotWithShape="0">
              <a:prstClr val="black">
                <a:alpha val="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Egyenes összekötő nyíllal 60">
            <a:extLst>
              <a:ext uri="{FF2B5EF4-FFF2-40B4-BE49-F238E27FC236}">
                <a16:creationId xmlns:a16="http://schemas.microsoft.com/office/drawing/2014/main" id="{43F24CB7-952C-A187-0BE4-8CC775AF77E3}"/>
              </a:ext>
            </a:extLst>
          </p:cNvPr>
          <p:cNvCxnSpPr>
            <a:cxnSpLocks/>
            <a:stCxn id="9" idx="1"/>
          </p:cNvCxnSpPr>
          <p:nvPr/>
        </p:nvCxnSpPr>
        <p:spPr>
          <a:xfrm flipH="1" flipV="1">
            <a:off x="9637702" y="2789400"/>
            <a:ext cx="546074" cy="1050842"/>
          </a:xfrm>
          <a:prstGeom prst="straightConnector1">
            <a:avLst/>
          </a:prstGeom>
          <a:ln>
            <a:solidFill>
              <a:srgbClr val="69C984"/>
            </a:solidFill>
            <a:tailEnd type="triangle" w="lg" len="lg"/>
          </a:ln>
          <a:effectLst>
            <a:outerShdw dist="38100" dir="2700000" sx="89000" sy="89000" algn="tl" rotWithShape="0">
              <a:prstClr val="black">
                <a:alpha val="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Egyenes összekötő nyíllal 62">
            <a:extLst>
              <a:ext uri="{FF2B5EF4-FFF2-40B4-BE49-F238E27FC236}">
                <a16:creationId xmlns:a16="http://schemas.microsoft.com/office/drawing/2014/main" id="{7E203F22-DE16-6DB0-10F6-F8917E0519C2}"/>
              </a:ext>
            </a:extLst>
          </p:cNvPr>
          <p:cNvCxnSpPr>
            <a:cxnSpLocks/>
            <a:stCxn id="14" idx="1"/>
          </p:cNvCxnSpPr>
          <p:nvPr/>
        </p:nvCxnSpPr>
        <p:spPr>
          <a:xfrm flipH="1" flipV="1">
            <a:off x="6065800" y="518662"/>
            <a:ext cx="885853" cy="260424"/>
          </a:xfrm>
          <a:prstGeom prst="straightConnector1">
            <a:avLst/>
          </a:prstGeom>
          <a:ln>
            <a:solidFill>
              <a:srgbClr val="004735"/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7" name="Egyenes összekötő nyíllal 66">
            <a:extLst>
              <a:ext uri="{FF2B5EF4-FFF2-40B4-BE49-F238E27FC236}">
                <a16:creationId xmlns:a16="http://schemas.microsoft.com/office/drawing/2014/main" id="{EF920FBF-FBCA-78FD-F916-154AC1A63D1A}"/>
              </a:ext>
            </a:extLst>
          </p:cNvPr>
          <p:cNvCxnSpPr>
            <a:cxnSpLocks/>
            <a:stCxn id="10" idx="0"/>
            <a:endCxn id="13" idx="2"/>
          </p:cNvCxnSpPr>
          <p:nvPr/>
        </p:nvCxnSpPr>
        <p:spPr>
          <a:xfrm flipH="1" flipV="1">
            <a:off x="8296858" y="4472645"/>
            <a:ext cx="1" cy="723776"/>
          </a:xfrm>
          <a:prstGeom prst="straightConnector1">
            <a:avLst/>
          </a:prstGeom>
          <a:ln w="19050">
            <a:solidFill>
              <a:srgbClr val="69C984"/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9" name="Egyenes összekötő nyíllal 68">
            <a:extLst>
              <a:ext uri="{FF2B5EF4-FFF2-40B4-BE49-F238E27FC236}">
                <a16:creationId xmlns:a16="http://schemas.microsoft.com/office/drawing/2014/main" id="{A55097E2-E177-D957-FB7D-ABAAFAD8AE86}"/>
              </a:ext>
            </a:extLst>
          </p:cNvPr>
          <p:cNvCxnSpPr>
            <a:cxnSpLocks/>
            <a:endCxn id="4" idx="3"/>
          </p:cNvCxnSpPr>
          <p:nvPr/>
        </p:nvCxnSpPr>
        <p:spPr>
          <a:xfrm flipH="1" flipV="1">
            <a:off x="6065799" y="2466562"/>
            <a:ext cx="888037" cy="1527134"/>
          </a:xfrm>
          <a:prstGeom prst="straightConnector1">
            <a:avLst/>
          </a:prstGeom>
          <a:ln>
            <a:solidFill>
              <a:srgbClr val="69C984"/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1" name="Egyenes összekötő nyíllal 70">
            <a:extLst>
              <a:ext uri="{FF2B5EF4-FFF2-40B4-BE49-F238E27FC236}">
                <a16:creationId xmlns:a16="http://schemas.microsoft.com/office/drawing/2014/main" id="{C859E7B0-5379-901C-8B64-F9B3BF9F5D6D}"/>
              </a:ext>
            </a:extLst>
          </p:cNvPr>
          <p:cNvCxnSpPr>
            <a:cxnSpLocks/>
          </p:cNvCxnSpPr>
          <p:nvPr/>
        </p:nvCxnSpPr>
        <p:spPr>
          <a:xfrm flipH="1" flipV="1">
            <a:off x="6065799" y="3589707"/>
            <a:ext cx="888037" cy="403989"/>
          </a:xfrm>
          <a:prstGeom prst="straightConnector1">
            <a:avLst/>
          </a:prstGeom>
          <a:ln>
            <a:solidFill>
              <a:srgbClr val="69C984"/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Egyenes összekötő nyíllal 72">
            <a:extLst>
              <a:ext uri="{FF2B5EF4-FFF2-40B4-BE49-F238E27FC236}">
                <a16:creationId xmlns:a16="http://schemas.microsoft.com/office/drawing/2014/main" id="{313DAACA-AB94-5D54-B1B9-D51077F8F1E1}"/>
              </a:ext>
            </a:extLst>
          </p:cNvPr>
          <p:cNvCxnSpPr/>
          <p:nvPr/>
        </p:nvCxnSpPr>
        <p:spPr>
          <a:xfrm flipH="1" flipV="1">
            <a:off x="6065799" y="5286209"/>
            <a:ext cx="888036" cy="420990"/>
          </a:xfrm>
          <a:prstGeom prst="straightConnector1">
            <a:avLst/>
          </a:prstGeom>
          <a:ln>
            <a:solidFill>
              <a:srgbClr val="004735"/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7" name="Egyenes összekötő nyíllal 96">
            <a:extLst>
              <a:ext uri="{FF2B5EF4-FFF2-40B4-BE49-F238E27FC236}">
                <a16:creationId xmlns:a16="http://schemas.microsoft.com/office/drawing/2014/main" id="{F0A6BDEB-EA5D-13CC-B1A9-71B38FC8BDA5}"/>
              </a:ext>
            </a:extLst>
          </p:cNvPr>
          <p:cNvCxnSpPr>
            <a:cxnSpLocks/>
          </p:cNvCxnSpPr>
          <p:nvPr/>
        </p:nvCxnSpPr>
        <p:spPr>
          <a:xfrm flipH="1">
            <a:off x="6060609" y="2492810"/>
            <a:ext cx="891044" cy="750872"/>
          </a:xfrm>
          <a:prstGeom prst="straightConnector1">
            <a:avLst/>
          </a:prstGeom>
          <a:ln>
            <a:solidFill>
              <a:srgbClr val="69C984"/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2" name="Egyenes összekötő nyíllal 101">
            <a:extLst>
              <a:ext uri="{FF2B5EF4-FFF2-40B4-BE49-F238E27FC236}">
                <a16:creationId xmlns:a16="http://schemas.microsoft.com/office/drawing/2014/main" id="{63B3EA39-A602-993D-2FAF-21EC636D7F59}"/>
              </a:ext>
            </a:extLst>
          </p:cNvPr>
          <p:cNvCxnSpPr>
            <a:cxnSpLocks/>
            <a:endCxn id="13" idx="0"/>
          </p:cNvCxnSpPr>
          <p:nvPr/>
        </p:nvCxnSpPr>
        <p:spPr>
          <a:xfrm>
            <a:off x="8294678" y="2850354"/>
            <a:ext cx="2180" cy="702890"/>
          </a:xfrm>
          <a:prstGeom prst="straightConnector1">
            <a:avLst/>
          </a:prstGeom>
          <a:ln w="19050">
            <a:solidFill>
              <a:srgbClr val="69C984"/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16" name="Szövegdoboz 115">
            <a:extLst>
              <a:ext uri="{FF2B5EF4-FFF2-40B4-BE49-F238E27FC236}">
                <a16:creationId xmlns:a16="http://schemas.microsoft.com/office/drawing/2014/main" id="{BE3D5AC5-43AB-55B9-CE08-57443BE7AD32}"/>
              </a:ext>
            </a:extLst>
          </p:cNvPr>
          <p:cNvSpPr txBox="1"/>
          <p:nvPr/>
        </p:nvSpPr>
        <p:spPr>
          <a:xfrm>
            <a:off x="344470" y="314350"/>
            <a:ext cx="2663638" cy="953453"/>
          </a:xfrm>
          <a:prstGeom prst="roundRect">
            <a:avLst/>
          </a:prstGeom>
          <a:noFill/>
          <a:ln w="25400">
            <a:solidFill>
              <a:schemeClr val="bg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hu-HU" b="1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DLaM Display" panose="02010000000000000000" pitchFamily="2" charset="0"/>
                <a:cs typeface="Gisha" panose="020F0502020204030204" pitchFamily="34" charset="-79"/>
              </a:rPr>
              <a:t>S T A R T</a:t>
            </a:r>
          </a:p>
          <a:p>
            <a:pPr algn="ctr"/>
            <a:r>
              <a:rPr lang="hu-HU" sz="1600" b="1" dirty="0" err="1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High</a:t>
            </a:r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 </a:t>
            </a:r>
            <a:r>
              <a:rPr lang="hu-HU" sz="1600" b="1" dirty="0" err="1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school</a:t>
            </a:r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 diploma (</a:t>
            </a:r>
            <a:r>
              <a:rPr lang="hu-HU" sz="1600" b="1" dirty="0" err="1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advanced</a:t>
            </a:r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 </a:t>
            </a:r>
            <a:r>
              <a:rPr lang="hu-HU" sz="1600" b="1" dirty="0" err="1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level</a:t>
            </a:r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 English)</a:t>
            </a:r>
          </a:p>
        </p:txBody>
      </p:sp>
      <p:sp>
        <p:nvSpPr>
          <p:cNvPr id="118" name="Szövegdoboz 117">
            <a:extLst>
              <a:ext uri="{FF2B5EF4-FFF2-40B4-BE49-F238E27FC236}">
                <a16:creationId xmlns:a16="http://schemas.microsoft.com/office/drawing/2014/main" id="{043E4B22-9447-6856-45AC-EE0C50372165}"/>
              </a:ext>
            </a:extLst>
          </p:cNvPr>
          <p:cNvSpPr txBox="1"/>
          <p:nvPr/>
        </p:nvSpPr>
        <p:spPr>
          <a:xfrm>
            <a:off x="10183776" y="5181978"/>
            <a:ext cx="1732280" cy="1498283"/>
          </a:xfrm>
          <a:prstGeom prst="roundRect">
            <a:avLst/>
          </a:prstGeom>
          <a:noFill/>
          <a:ln w="25400">
            <a:solidFill>
              <a:schemeClr val="bg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hu-HU" b="1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DLaM Display" panose="02010000000000000000" pitchFamily="2" charset="0"/>
                <a:cs typeface="Gisha" panose="020F0502020204030204" pitchFamily="34" charset="-79"/>
              </a:rPr>
              <a:t>S T A R T</a:t>
            </a:r>
          </a:p>
          <a:p>
            <a:pPr algn="ctr"/>
            <a:r>
              <a:rPr lang="hu-HU" sz="1600" b="1" dirty="0" err="1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High</a:t>
            </a:r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 </a:t>
            </a:r>
            <a:r>
              <a:rPr lang="hu-HU" sz="1600" b="1" dirty="0" err="1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school</a:t>
            </a:r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 diploma (</a:t>
            </a:r>
            <a:r>
              <a:rPr lang="hu-HU" sz="1600" b="1" dirty="0" err="1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advanced</a:t>
            </a:r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 </a:t>
            </a:r>
            <a:r>
              <a:rPr lang="hu-HU" sz="1600" b="1" dirty="0" err="1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level</a:t>
            </a:r>
            <a:r>
              <a:rPr lang="hu-HU" sz="1600" b="1" dirty="0">
                <a:solidFill>
                  <a:schemeClr val="bg1"/>
                </a:solidFill>
                <a:ea typeface="ADLaM Display" panose="02010000000000000000" pitchFamily="2" charset="0"/>
                <a:cs typeface="Gisha" panose="020F0502020204030204" pitchFamily="34" charset="-79"/>
              </a:rPr>
              <a:t> English)</a:t>
            </a:r>
          </a:p>
        </p:txBody>
      </p:sp>
      <p:cxnSp>
        <p:nvCxnSpPr>
          <p:cNvPr id="120" name="Egyenes összekötő nyíllal 119">
            <a:extLst>
              <a:ext uri="{FF2B5EF4-FFF2-40B4-BE49-F238E27FC236}">
                <a16:creationId xmlns:a16="http://schemas.microsoft.com/office/drawing/2014/main" id="{B29CEF7D-18D2-16C2-6688-7D1912738BC8}"/>
              </a:ext>
            </a:extLst>
          </p:cNvPr>
          <p:cNvCxnSpPr>
            <a:cxnSpLocks/>
          </p:cNvCxnSpPr>
          <p:nvPr/>
        </p:nvCxnSpPr>
        <p:spPr>
          <a:xfrm>
            <a:off x="1676289" y="1335906"/>
            <a:ext cx="0" cy="807163"/>
          </a:xfrm>
          <a:prstGeom prst="straightConnector1">
            <a:avLst/>
          </a:prstGeom>
          <a:ln>
            <a:solidFill>
              <a:srgbClr val="69C984"/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2" name="Egyenes összekötő nyíllal 121">
            <a:extLst>
              <a:ext uri="{FF2B5EF4-FFF2-40B4-BE49-F238E27FC236}">
                <a16:creationId xmlns:a16="http://schemas.microsoft.com/office/drawing/2014/main" id="{D5057D6C-0AFA-0453-2867-03EF5697647A}"/>
              </a:ext>
            </a:extLst>
          </p:cNvPr>
          <p:cNvCxnSpPr>
            <a:cxnSpLocks/>
            <a:endCxn id="9" idx="2"/>
          </p:cNvCxnSpPr>
          <p:nvPr/>
        </p:nvCxnSpPr>
        <p:spPr>
          <a:xfrm flipV="1">
            <a:off x="11049916" y="4436150"/>
            <a:ext cx="0" cy="745828"/>
          </a:xfrm>
          <a:prstGeom prst="straightConnector1">
            <a:avLst/>
          </a:prstGeom>
          <a:ln>
            <a:solidFill>
              <a:srgbClr val="004735"/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7" name="Egyenes összekötő nyíllal 126">
            <a:extLst>
              <a:ext uri="{FF2B5EF4-FFF2-40B4-BE49-F238E27FC236}">
                <a16:creationId xmlns:a16="http://schemas.microsoft.com/office/drawing/2014/main" id="{A5983394-CCD9-BD5A-FECD-96536EECADA9}"/>
              </a:ext>
            </a:extLst>
          </p:cNvPr>
          <p:cNvCxnSpPr>
            <a:cxnSpLocks/>
          </p:cNvCxnSpPr>
          <p:nvPr/>
        </p:nvCxnSpPr>
        <p:spPr>
          <a:xfrm flipH="1" flipV="1">
            <a:off x="6075450" y="1781020"/>
            <a:ext cx="878385" cy="3926179"/>
          </a:xfrm>
          <a:prstGeom prst="straightConnector1">
            <a:avLst/>
          </a:prstGeom>
          <a:ln>
            <a:solidFill>
              <a:srgbClr val="004735"/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9" name="Összekötő: szögletes 128">
            <a:extLst>
              <a:ext uri="{FF2B5EF4-FFF2-40B4-BE49-F238E27FC236}">
                <a16:creationId xmlns:a16="http://schemas.microsoft.com/office/drawing/2014/main" id="{C81EC093-8F98-D078-5CB9-E42A2B88B0C6}"/>
              </a:ext>
            </a:extLst>
          </p:cNvPr>
          <p:cNvCxnSpPr>
            <a:cxnSpLocks/>
          </p:cNvCxnSpPr>
          <p:nvPr/>
        </p:nvCxnSpPr>
        <p:spPr>
          <a:xfrm>
            <a:off x="6065799" y="1492234"/>
            <a:ext cx="4984117" cy="1752100"/>
          </a:xfrm>
          <a:prstGeom prst="bentConnector2">
            <a:avLst/>
          </a:prstGeom>
          <a:ln>
            <a:solidFill>
              <a:schemeClr val="bg1">
                <a:lumMod val="50000"/>
                <a:lumOff val="50000"/>
              </a:schemeClr>
            </a:solidFill>
            <a:headEnd type="triangl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3" name="Egyenes összekötő nyíllal 132">
            <a:extLst>
              <a:ext uri="{FF2B5EF4-FFF2-40B4-BE49-F238E27FC236}">
                <a16:creationId xmlns:a16="http://schemas.microsoft.com/office/drawing/2014/main" id="{E4477428-3D5A-2E6A-48CF-4EFE6CBF3FD0}"/>
              </a:ext>
            </a:extLst>
          </p:cNvPr>
          <p:cNvCxnSpPr>
            <a:cxnSpLocks/>
          </p:cNvCxnSpPr>
          <p:nvPr/>
        </p:nvCxnSpPr>
        <p:spPr>
          <a:xfrm flipH="1" flipV="1">
            <a:off x="6096000" y="1574117"/>
            <a:ext cx="855653" cy="918693"/>
          </a:xfrm>
          <a:prstGeom prst="straightConnector1">
            <a:avLst/>
          </a:prstGeom>
          <a:ln>
            <a:solidFill>
              <a:srgbClr val="004735"/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Egyenes összekötő nyíllal 2">
            <a:extLst>
              <a:ext uri="{FF2B5EF4-FFF2-40B4-BE49-F238E27FC236}">
                <a16:creationId xmlns:a16="http://schemas.microsoft.com/office/drawing/2014/main" id="{A8AA86BD-CAD0-71C4-D39F-49501A90B97E}"/>
              </a:ext>
            </a:extLst>
          </p:cNvPr>
          <p:cNvCxnSpPr>
            <a:cxnSpLocks/>
            <a:stCxn id="14" idx="1"/>
          </p:cNvCxnSpPr>
          <p:nvPr/>
        </p:nvCxnSpPr>
        <p:spPr>
          <a:xfrm flipH="1">
            <a:off x="6064502" y="779086"/>
            <a:ext cx="887151" cy="355603"/>
          </a:xfrm>
          <a:prstGeom prst="straightConnector1">
            <a:avLst/>
          </a:prstGeom>
          <a:ln>
            <a:solidFill>
              <a:srgbClr val="004735"/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Szövegdoboz 28">
            <a:extLst>
              <a:ext uri="{FF2B5EF4-FFF2-40B4-BE49-F238E27FC236}">
                <a16:creationId xmlns:a16="http://schemas.microsoft.com/office/drawing/2014/main" id="{640C6FCC-7351-90A1-36AB-47B58FF0EFFA}"/>
              </a:ext>
            </a:extLst>
          </p:cNvPr>
          <p:cNvSpPr txBox="1"/>
          <p:nvPr/>
        </p:nvSpPr>
        <p:spPr>
          <a:xfrm>
            <a:off x="690791" y="6188246"/>
            <a:ext cx="1493609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hu-HU" sz="1600" b="1" dirty="0" err="1">
                <a:solidFill>
                  <a:srgbClr val="000000"/>
                </a:solidFill>
                <a:ea typeface="Roboto" panose="02000000000000000000" pitchFamily="2" charset="0"/>
              </a:rPr>
              <a:t>Career</a:t>
            </a:r>
            <a:r>
              <a:rPr lang="hu-HU" sz="1600" b="1" dirty="0">
                <a:solidFill>
                  <a:srgbClr val="000000"/>
                </a:solidFill>
                <a:ea typeface="Roboto" panose="02000000000000000000" pitchFamily="2" charset="0"/>
              </a:rPr>
              <a:t> </a:t>
            </a:r>
            <a:r>
              <a:rPr lang="hu-HU" sz="1600" b="1" dirty="0" err="1">
                <a:solidFill>
                  <a:srgbClr val="000000"/>
                </a:solidFill>
                <a:ea typeface="Roboto" panose="02000000000000000000" pitchFamily="2" charset="0"/>
              </a:rPr>
              <a:t>path</a:t>
            </a:r>
            <a:endParaRPr lang="hu-HU" sz="1600" b="1" dirty="0">
              <a:solidFill>
                <a:srgbClr val="000000"/>
              </a:solidFill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cxnSp>
        <p:nvCxnSpPr>
          <p:cNvPr id="7" name="Egyenes összekötő nyíllal 6">
            <a:extLst>
              <a:ext uri="{FF2B5EF4-FFF2-40B4-BE49-F238E27FC236}">
                <a16:creationId xmlns:a16="http://schemas.microsoft.com/office/drawing/2014/main" id="{395EB92C-BDEC-9F32-AD3B-7130BD7689FC}"/>
              </a:ext>
            </a:extLst>
          </p:cNvPr>
          <p:cNvCxnSpPr>
            <a:cxnSpLocks/>
            <a:stCxn id="8" idx="3"/>
          </p:cNvCxnSpPr>
          <p:nvPr/>
        </p:nvCxnSpPr>
        <p:spPr>
          <a:xfrm>
            <a:off x="3008108" y="2501075"/>
            <a:ext cx="785744" cy="2580822"/>
          </a:xfrm>
          <a:prstGeom prst="straightConnector1">
            <a:avLst/>
          </a:prstGeom>
          <a:ln>
            <a:solidFill>
              <a:srgbClr val="69C984"/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Egyenes összekötő nyíllal 38">
            <a:extLst>
              <a:ext uri="{FF2B5EF4-FFF2-40B4-BE49-F238E27FC236}">
                <a16:creationId xmlns:a16="http://schemas.microsoft.com/office/drawing/2014/main" id="{C327B04B-4013-15CC-E822-8ED81FBC4236}"/>
              </a:ext>
            </a:extLst>
          </p:cNvPr>
          <p:cNvCxnSpPr/>
          <p:nvPr/>
        </p:nvCxnSpPr>
        <p:spPr>
          <a:xfrm flipH="1">
            <a:off x="6065799" y="3993696"/>
            <a:ext cx="888037" cy="1292513"/>
          </a:xfrm>
          <a:prstGeom prst="straightConnector1">
            <a:avLst/>
          </a:prstGeom>
          <a:ln>
            <a:solidFill>
              <a:srgbClr val="004735"/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Egyenes összekötő nyíllal 40">
            <a:extLst>
              <a:ext uri="{FF2B5EF4-FFF2-40B4-BE49-F238E27FC236}">
                <a16:creationId xmlns:a16="http://schemas.microsoft.com/office/drawing/2014/main" id="{F3955B2A-9333-FE2F-FB0E-E6BA9591AC1D}"/>
              </a:ext>
            </a:extLst>
          </p:cNvPr>
          <p:cNvCxnSpPr>
            <a:cxnSpLocks/>
            <a:endCxn id="46" idx="3"/>
          </p:cNvCxnSpPr>
          <p:nvPr/>
        </p:nvCxnSpPr>
        <p:spPr>
          <a:xfrm flipH="1">
            <a:off x="6060609" y="2492810"/>
            <a:ext cx="891044" cy="2773746"/>
          </a:xfrm>
          <a:prstGeom prst="straightConnector1">
            <a:avLst/>
          </a:prstGeom>
          <a:ln>
            <a:solidFill>
              <a:srgbClr val="004735"/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6" name="Szabadkézi sokszög: alakzat 45">
            <a:extLst>
              <a:ext uri="{FF2B5EF4-FFF2-40B4-BE49-F238E27FC236}">
                <a16:creationId xmlns:a16="http://schemas.microsoft.com/office/drawing/2014/main" id="{C1865CFD-DEA3-DB6D-3C62-51BC39B536E8}"/>
              </a:ext>
            </a:extLst>
          </p:cNvPr>
          <p:cNvSpPr/>
          <p:nvPr/>
        </p:nvSpPr>
        <p:spPr>
          <a:xfrm>
            <a:off x="6060609" y="778709"/>
            <a:ext cx="899384" cy="4487847"/>
          </a:xfrm>
          <a:custGeom>
            <a:avLst/>
            <a:gdLst>
              <a:gd name="connsiteX0" fmla="*/ 853440 w 853440"/>
              <a:gd name="connsiteY0" fmla="*/ 0 h 3952240"/>
              <a:gd name="connsiteX1" fmla="*/ 497840 w 853440"/>
              <a:gd name="connsiteY1" fmla="*/ 1818640 h 3952240"/>
              <a:gd name="connsiteX2" fmla="*/ 812800 w 853440"/>
              <a:gd name="connsiteY2" fmla="*/ 2286000 h 3952240"/>
              <a:gd name="connsiteX3" fmla="*/ 0 w 853440"/>
              <a:gd name="connsiteY3" fmla="*/ 3952240 h 3952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3440" h="3952240">
                <a:moveTo>
                  <a:pt x="853440" y="0"/>
                </a:moveTo>
                <a:cubicBezTo>
                  <a:pt x="679026" y="718820"/>
                  <a:pt x="504613" y="1437640"/>
                  <a:pt x="497840" y="1818640"/>
                </a:cubicBezTo>
                <a:cubicBezTo>
                  <a:pt x="491067" y="2199640"/>
                  <a:pt x="895773" y="1930400"/>
                  <a:pt x="812800" y="2286000"/>
                </a:cubicBezTo>
                <a:cubicBezTo>
                  <a:pt x="729827" y="2641600"/>
                  <a:pt x="364913" y="3296920"/>
                  <a:pt x="0" y="3952240"/>
                </a:cubicBezTo>
              </a:path>
            </a:pathLst>
          </a:custGeom>
          <a:noFill/>
          <a:ln>
            <a:solidFill>
              <a:srgbClr val="004735"/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600" dirty="0">
              <a:ea typeface="ADLaM Display" panose="02010000000000000000" pitchFamily="2" charset="0"/>
              <a:cs typeface="Gisha" panose="020F0502020204030204" pitchFamily="34" charset="-79"/>
            </a:endParaRPr>
          </a:p>
        </p:txBody>
      </p:sp>
      <p:pic>
        <p:nvPicPr>
          <p:cNvPr id="18" name="Kép 17">
            <a:extLst>
              <a:ext uri="{FF2B5EF4-FFF2-40B4-BE49-F238E27FC236}">
                <a16:creationId xmlns:a16="http://schemas.microsoft.com/office/drawing/2014/main" id="{45842FED-0D5E-A3CE-33E2-3E269F6808C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7521" y="36559"/>
            <a:ext cx="1564640" cy="1287966"/>
          </a:xfrm>
          <a:prstGeom prst="rect">
            <a:avLst/>
          </a:prstGeom>
          <a:effectLst/>
        </p:spPr>
      </p:pic>
      <p:sp>
        <p:nvSpPr>
          <p:cNvPr id="20" name="Szabadkézi sokszög: alakzat 19">
            <a:extLst>
              <a:ext uri="{FF2B5EF4-FFF2-40B4-BE49-F238E27FC236}">
                <a16:creationId xmlns:a16="http://schemas.microsoft.com/office/drawing/2014/main" id="{C68496CB-4436-6F63-0003-B6AAA449A255}"/>
              </a:ext>
            </a:extLst>
          </p:cNvPr>
          <p:cNvSpPr/>
          <p:nvPr/>
        </p:nvSpPr>
        <p:spPr>
          <a:xfrm>
            <a:off x="9637776" y="742178"/>
            <a:ext cx="609600" cy="2871489"/>
          </a:xfrm>
          <a:custGeom>
            <a:avLst/>
            <a:gdLst>
              <a:gd name="connsiteX0" fmla="*/ 0 w 609600"/>
              <a:gd name="connsiteY0" fmla="*/ 0 h 2895600"/>
              <a:gd name="connsiteX1" fmla="*/ 609600 w 609600"/>
              <a:gd name="connsiteY1" fmla="*/ 894080 h 2895600"/>
              <a:gd name="connsiteX2" fmla="*/ 0 w 609600"/>
              <a:gd name="connsiteY2" fmla="*/ 2895600 h 289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9600" h="2895600">
                <a:moveTo>
                  <a:pt x="0" y="0"/>
                </a:moveTo>
                <a:cubicBezTo>
                  <a:pt x="304800" y="205740"/>
                  <a:pt x="609600" y="411480"/>
                  <a:pt x="609600" y="894080"/>
                </a:cubicBezTo>
                <a:cubicBezTo>
                  <a:pt x="609600" y="1376680"/>
                  <a:pt x="304800" y="2136140"/>
                  <a:pt x="0" y="2895600"/>
                </a:cubicBezTo>
              </a:path>
            </a:pathLst>
          </a:custGeom>
          <a:noFill/>
          <a:ln>
            <a:solidFill>
              <a:srgbClr val="69C984"/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600"/>
          </a:p>
        </p:txBody>
      </p:sp>
      <p:sp>
        <p:nvSpPr>
          <p:cNvPr id="19" name="Folyamatábra: Tárolt adat 18">
            <a:extLst>
              <a:ext uri="{FF2B5EF4-FFF2-40B4-BE49-F238E27FC236}">
                <a16:creationId xmlns:a16="http://schemas.microsoft.com/office/drawing/2014/main" id="{A94FFA98-303A-8FCD-C956-984528032004}"/>
              </a:ext>
            </a:extLst>
          </p:cNvPr>
          <p:cNvSpPr/>
          <p:nvPr/>
        </p:nvSpPr>
        <p:spPr>
          <a:xfrm>
            <a:off x="232171" y="4202174"/>
            <a:ext cx="418715" cy="298131"/>
          </a:xfrm>
          <a:prstGeom prst="flowChartOnlineStorage">
            <a:avLst/>
          </a:prstGeom>
          <a:solidFill>
            <a:srgbClr val="FAFA64"/>
          </a:solidFill>
          <a:ln w="12700">
            <a:solidFill>
              <a:schemeClr val="bg1">
                <a:alpha val="47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600"/>
          </a:p>
        </p:txBody>
      </p:sp>
      <p:sp>
        <p:nvSpPr>
          <p:cNvPr id="21" name="Folyamatábra: Tárolt adat 20">
            <a:extLst>
              <a:ext uri="{FF2B5EF4-FFF2-40B4-BE49-F238E27FC236}">
                <a16:creationId xmlns:a16="http://schemas.microsoft.com/office/drawing/2014/main" id="{9CF38F3D-3063-DE6C-E6AC-2752462D148E}"/>
              </a:ext>
            </a:extLst>
          </p:cNvPr>
          <p:cNvSpPr/>
          <p:nvPr/>
        </p:nvSpPr>
        <p:spPr>
          <a:xfrm>
            <a:off x="232171" y="4704839"/>
            <a:ext cx="418715" cy="298131"/>
          </a:xfrm>
          <a:prstGeom prst="flowChartOnlineStorage">
            <a:avLst/>
          </a:prstGeom>
          <a:solidFill>
            <a:srgbClr val="EA9179"/>
          </a:solidFill>
          <a:ln w="12700">
            <a:solidFill>
              <a:schemeClr val="bg1">
                <a:alpha val="47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600"/>
          </a:p>
        </p:txBody>
      </p:sp>
      <p:sp>
        <p:nvSpPr>
          <p:cNvPr id="22" name="Folyamatábra: Tárolt adat 21">
            <a:extLst>
              <a:ext uri="{FF2B5EF4-FFF2-40B4-BE49-F238E27FC236}">
                <a16:creationId xmlns:a16="http://schemas.microsoft.com/office/drawing/2014/main" id="{342E4429-52E0-5450-E548-ACD35F9E7181}"/>
              </a:ext>
            </a:extLst>
          </p:cNvPr>
          <p:cNvSpPr/>
          <p:nvPr/>
        </p:nvSpPr>
        <p:spPr>
          <a:xfrm>
            <a:off x="232171" y="5207504"/>
            <a:ext cx="418715" cy="298131"/>
          </a:xfrm>
          <a:prstGeom prst="flowChartOnlineStorage">
            <a:avLst/>
          </a:prstGeom>
          <a:solidFill>
            <a:srgbClr val="93E59F"/>
          </a:solidFill>
          <a:ln w="12700">
            <a:solidFill>
              <a:schemeClr val="bg1">
                <a:alpha val="47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600"/>
          </a:p>
        </p:txBody>
      </p:sp>
      <p:sp>
        <p:nvSpPr>
          <p:cNvPr id="23" name="Folyamatábra: Tárolt adat 22">
            <a:extLst>
              <a:ext uri="{FF2B5EF4-FFF2-40B4-BE49-F238E27FC236}">
                <a16:creationId xmlns:a16="http://schemas.microsoft.com/office/drawing/2014/main" id="{E5E7953C-576C-16ED-BE31-942C91CDED23}"/>
              </a:ext>
            </a:extLst>
          </p:cNvPr>
          <p:cNvSpPr/>
          <p:nvPr/>
        </p:nvSpPr>
        <p:spPr>
          <a:xfrm>
            <a:off x="232171" y="5710169"/>
            <a:ext cx="418715" cy="298131"/>
          </a:xfrm>
          <a:prstGeom prst="flowChartOnlineStorage">
            <a:avLst/>
          </a:prstGeom>
          <a:solidFill>
            <a:srgbClr val="8CCAE6"/>
          </a:solidFill>
          <a:ln w="12700">
            <a:solidFill>
              <a:schemeClr val="bg1">
                <a:alpha val="47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600"/>
          </a:p>
        </p:txBody>
      </p:sp>
      <p:sp>
        <p:nvSpPr>
          <p:cNvPr id="24" name="Folyamatábra: Tárolt adat 23">
            <a:extLst>
              <a:ext uri="{FF2B5EF4-FFF2-40B4-BE49-F238E27FC236}">
                <a16:creationId xmlns:a16="http://schemas.microsoft.com/office/drawing/2014/main" id="{68F69B59-A0EE-A026-5652-1E405B9A019A}"/>
              </a:ext>
            </a:extLst>
          </p:cNvPr>
          <p:cNvSpPr/>
          <p:nvPr/>
        </p:nvSpPr>
        <p:spPr>
          <a:xfrm>
            <a:off x="232171" y="6208458"/>
            <a:ext cx="418715" cy="298131"/>
          </a:xfrm>
          <a:prstGeom prst="flowChartOnlineStorage">
            <a:avLst/>
          </a:prstGeom>
          <a:solidFill>
            <a:srgbClr val="154464"/>
          </a:solidFill>
          <a:ln w="12700">
            <a:solidFill>
              <a:schemeClr val="bg1">
                <a:alpha val="47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600"/>
          </a:p>
        </p:txBody>
      </p:sp>
      <p:sp>
        <p:nvSpPr>
          <p:cNvPr id="26" name="Szövegdoboz 25">
            <a:extLst>
              <a:ext uri="{FF2B5EF4-FFF2-40B4-BE49-F238E27FC236}">
                <a16:creationId xmlns:a16="http://schemas.microsoft.com/office/drawing/2014/main" id="{82266809-0F07-002C-167E-8C4C598162B6}"/>
              </a:ext>
            </a:extLst>
          </p:cNvPr>
          <p:cNvSpPr txBox="1"/>
          <p:nvPr/>
        </p:nvSpPr>
        <p:spPr>
          <a:xfrm>
            <a:off x="690791" y="4167952"/>
            <a:ext cx="610262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1600" b="1" dirty="0">
                <a:solidFill>
                  <a:schemeClr val="bg1"/>
                </a:solidFill>
                <a:ea typeface="Roboto" panose="02000000000000000000" pitchFamily="2" charset="0"/>
              </a:rPr>
              <a:t>BA</a:t>
            </a:r>
            <a:endParaRPr lang="hu-HU" sz="1600" dirty="0"/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EF4EFFE9-E803-DD46-57E0-34D8307077CB}"/>
              </a:ext>
            </a:extLst>
          </p:cNvPr>
          <p:cNvSpPr txBox="1"/>
          <p:nvPr/>
        </p:nvSpPr>
        <p:spPr>
          <a:xfrm>
            <a:off x="690791" y="4686554"/>
            <a:ext cx="317143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1600" b="1" dirty="0">
                <a:solidFill>
                  <a:schemeClr val="bg1"/>
                </a:solidFill>
                <a:ea typeface="Roboto" panose="02000000000000000000" pitchFamily="2" charset="0"/>
              </a:rPr>
              <a:t>MA</a:t>
            </a:r>
          </a:p>
        </p:txBody>
      </p:sp>
      <p:sp>
        <p:nvSpPr>
          <p:cNvPr id="31" name="Szövegdoboz 30">
            <a:extLst>
              <a:ext uri="{FF2B5EF4-FFF2-40B4-BE49-F238E27FC236}">
                <a16:creationId xmlns:a16="http://schemas.microsoft.com/office/drawing/2014/main" id="{A6BD0EBA-22B3-36FE-0A03-EA7AA231BE7B}"/>
              </a:ext>
            </a:extLst>
          </p:cNvPr>
          <p:cNvSpPr txBox="1"/>
          <p:nvPr/>
        </p:nvSpPr>
        <p:spPr>
          <a:xfrm>
            <a:off x="676346" y="5202189"/>
            <a:ext cx="209733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1600" b="1" dirty="0" err="1">
                <a:solidFill>
                  <a:schemeClr val="bg1"/>
                </a:solidFill>
                <a:ea typeface="Roboto" panose="02000000000000000000" pitchFamily="2" charset="0"/>
              </a:rPr>
              <a:t>Teacher</a:t>
            </a:r>
            <a:r>
              <a:rPr lang="hu-HU" sz="1600" b="1" dirty="0">
                <a:solidFill>
                  <a:schemeClr val="bg1"/>
                </a:solidFill>
                <a:ea typeface="Roboto" panose="02000000000000000000" pitchFamily="2" charset="0"/>
              </a:rPr>
              <a:t> </a:t>
            </a:r>
            <a:r>
              <a:rPr lang="hu-HU" sz="1600" b="1" dirty="0" err="1">
                <a:solidFill>
                  <a:schemeClr val="bg1"/>
                </a:solidFill>
                <a:ea typeface="Roboto" panose="02000000000000000000" pitchFamily="2" charset="0"/>
              </a:rPr>
              <a:t>training</a:t>
            </a:r>
            <a:endParaRPr lang="hu-HU" sz="1600" b="1" dirty="0">
              <a:solidFill>
                <a:schemeClr val="bg1"/>
              </a:solidFill>
              <a:ea typeface="Roboto" panose="02000000000000000000" pitchFamily="2" charset="0"/>
            </a:endParaRPr>
          </a:p>
        </p:txBody>
      </p:sp>
      <p:sp>
        <p:nvSpPr>
          <p:cNvPr id="33" name="Szövegdoboz 32">
            <a:extLst>
              <a:ext uri="{FF2B5EF4-FFF2-40B4-BE49-F238E27FC236}">
                <a16:creationId xmlns:a16="http://schemas.microsoft.com/office/drawing/2014/main" id="{05689C2D-4527-0531-1AF4-C14CB1D7514F}"/>
              </a:ext>
            </a:extLst>
          </p:cNvPr>
          <p:cNvSpPr txBox="1"/>
          <p:nvPr/>
        </p:nvSpPr>
        <p:spPr>
          <a:xfrm>
            <a:off x="676346" y="5727410"/>
            <a:ext cx="174729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1600" b="1" dirty="0">
                <a:solidFill>
                  <a:schemeClr val="bg1"/>
                </a:solidFill>
                <a:ea typeface="Roboto" panose="02000000000000000000" pitchFamily="2" charset="0"/>
              </a:rPr>
              <a:t>PhD</a:t>
            </a:r>
          </a:p>
        </p:txBody>
      </p:sp>
    </p:spTree>
    <p:extLst>
      <p:ext uri="{BB962C8B-B14F-4D97-AF65-F5344CB8AC3E}">
        <p14:creationId xmlns:p14="http://schemas.microsoft.com/office/powerpoint/2010/main" val="2702011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3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16" grpId="0" build="allAtOnce" animBg="1"/>
      <p:bldP spid="118" grpId="0" animBg="1"/>
      <p:bldP spid="46" grpId="0" animBg="1"/>
      <p:bldP spid="20" grpId="0" animBg="1"/>
    </p:bldLst>
  </p:timing>
</p:sld>
</file>

<file path=ppt/theme/theme1.xml><?xml version="1.0" encoding="utf-8"?>
<a:theme xmlns:a="http://schemas.openxmlformats.org/drawingml/2006/main" name="Office-téma">
  <a:themeElements>
    <a:clrScheme name="Kék–zöld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507</TotalTime>
  <Words>127</Words>
  <Application>Microsoft Office PowerPoint</Application>
  <PresentationFormat>Szélesvásznú</PresentationFormat>
  <Paragraphs>28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7" baseType="lpstr">
      <vt:lpstr>Roboto</vt:lpstr>
      <vt:lpstr>Aptos Display</vt:lpstr>
      <vt:lpstr>ADLaM Display</vt:lpstr>
      <vt:lpstr>Arial</vt:lpstr>
      <vt:lpstr>Aptos</vt:lpstr>
      <vt:lpstr>Office-téma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Szűcs Péter</dc:creator>
  <cp:lastModifiedBy>Szűcs Péter</cp:lastModifiedBy>
  <cp:revision>64</cp:revision>
  <dcterms:created xsi:type="dcterms:W3CDTF">2025-11-19T12:38:02Z</dcterms:created>
  <dcterms:modified xsi:type="dcterms:W3CDTF">2026-01-05T20:27:15Z</dcterms:modified>
</cp:coreProperties>
</file>